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Lst>
  <p:sldIdLst>
    <p:sldId id="305" r:id="rId5"/>
    <p:sldId id="314" r:id="rId6"/>
    <p:sldId id="327" r:id="rId7"/>
    <p:sldId id="258" r:id="rId8"/>
    <p:sldId id="318" r:id="rId9"/>
    <p:sldId id="315" r:id="rId10"/>
    <p:sldId id="324" r:id="rId11"/>
    <p:sldId id="320" r:id="rId12"/>
    <p:sldId id="316" r:id="rId13"/>
    <p:sldId id="330" r:id="rId14"/>
    <p:sldId id="321" r:id="rId15"/>
    <p:sldId id="322" r:id="rId16"/>
    <p:sldId id="323" r:id="rId17"/>
    <p:sldId id="325" r:id="rId18"/>
    <p:sldId id="313" r:id="rId19"/>
    <p:sldId id="317" r:id="rId20"/>
    <p:sldId id="328" r:id="rId21"/>
    <p:sldId id="31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4E789E-3938-4F0E-BF0B-D53C8CEE06AC}" v="36" dt="2020-09-18T02:45:01.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19" autoAdjust="0"/>
  </p:normalViewPr>
  <p:slideViewPr>
    <p:cSldViewPr snapToGrid="0">
      <p:cViewPr>
        <p:scale>
          <a:sx n="66" d="100"/>
          <a:sy n="66" d="100"/>
        </p:scale>
        <p:origin x="-1190" y="-5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if haque" userId="ffe8bbb576daa7af" providerId="LiveId" clId="{BC4E789E-3938-4F0E-BF0B-D53C8CEE06AC}"/>
    <pc:docChg chg="undo custSel mod addSld delSld modSld sldOrd">
      <pc:chgData name="akif haque" userId="ffe8bbb576daa7af" providerId="LiveId" clId="{BC4E789E-3938-4F0E-BF0B-D53C8CEE06AC}" dt="2020-09-18T02:45:01.101" v="354"/>
      <pc:docMkLst>
        <pc:docMk/>
      </pc:docMkLst>
      <pc:sldChg chg="delSp modSp add mod setBg delDesignElem">
        <pc:chgData name="akif haque" userId="ffe8bbb576daa7af" providerId="LiveId" clId="{BC4E789E-3938-4F0E-BF0B-D53C8CEE06AC}" dt="2020-09-18T02:13:34.126" v="223" actId="207"/>
        <pc:sldMkLst>
          <pc:docMk/>
          <pc:sldMk cId="3308291337" sldId="258"/>
        </pc:sldMkLst>
        <pc:spChg chg="mod">
          <ac:chgData name="akif haque" userId="ffe8bbb576daa7af" providerId="LiveId" clId="{BC4E789E-3938-4F0E-BF0B-D53C8CEE06AC}" dt="2020-09-18T02:13:34.126" v="223" actId="207"/>
          <ac:spMkLst>
            <pc:docMk/>
            <pc:sldMk cId="3308291337" sldId="258"/>
            <ac:spMk id="2" creationId="{DFE8EA1B-D616-4DEC-A877-57E48F082A57}"/>
          </ac:spMkLst>
        </pc:spChg>
        <pc:spChg chg="del">
          <ac:chgData name="akif haque" userId="ffe8bbb576daa7af" providerId="LiveId" clId="{BC4E789E-3938-4F0E-BF0B-D53C8CEE06AC}" dt="2020-09-18T02:07:09.727" v="177"/>
          <ac:spMkLst>
            <pc:docMk/>
            <pc:sldMk cId="3308291337" sldId="258"/>
            <ac:spMk id="20" creationId="{42A5316D-ED2F-4F89-B4B4-8D9240B1A348}"/>
          </ac:spMkLst>
        </pc:spChg>
        <pc:graphicFrameChg chg="modGraphic">
          <ac:chgData name="akif haque" userId="ffe8bbb576daa7af" providerId="LiveId" clId="{BC4E789E-3938-4F0E-BF0B-D53C8CEE06AC}" dt="2020-09-18T02:07:21.072" v="178" actId="14100"/>
          <ac:graphicFrameMkLst>
            <pc:docMk/>
            <pc:sldMk cId="3308291337" sldId="258"/>
            <ac:graphicFrameMk id="5" creationId="{CE4550F1-014B-4D4D-BD5F-61EE4DCEC9A6}"/>
          </ac:graphicFrameMkLst>
        </pc:graphicFrameChg>
      </pc:sldChg>
      <pc:sldChg chg="modSp mod">
        <pc:chgData name="akif haque" userId="ffe8bbb576daa7af" providerId="LiveId" clId="{BC4E789E-3938-4F0E-BF0B-D53C8CEE06AC}" dt="2020-09-18T02:12:39.158" v="221" actId="120"/>
        <pc:sldMkLst>
          <pc:docMk/>
          <pc:sldMk cId="1946576508" sldId="305"/>
        </pc:sldMkLst>
        <pc:spChg chg="mod">
          <ac:chgData name="akif haque" userId="ffe8bbb576daa7af" providerId="LiveId" clId="{BC4E789E-3938-4F0E-BF0B-D53C8CEE06AC}" dt="2020-09-18T02:12:39.158" v="221" actId="120"/>
          <ac:spMkLst>
            <pc:docMk/>
            <pc:sldMk cId="1946576508" sldId="305"/>
            <ac:spMk id="3" creationId="{DB93FB3F-A8D4-46D3-A1C6-C79C64563729}"/>
          </ac:spMkLst>
        </pc:spChg>
      </pc:sldChg>
      <pc:sldChg chg="del">
        <pc:chgData name="akif haque" userId="ffe8bbb576daa7af" providerId="LiveId" clId="{BC4E789E-3938-4F0E-BF0B-D53C8CEE06AC}" dt="2020-09-18T01:26:29.156" v="150" actId="47"/>
        <pc:sldMkLst>
          <pc:docMk/>
          <pc:sldMk cId="651443823" sldId="311"/>
        </pc:sldMkLst>
      </pc:sldChg>
      <pc:sldChg chg="del">
        <pc:chgData name="akif haque" userId="ffe8bbb576daa7af" providerId="LiveId" clId="{BC4E789E-3938-4F0E-BF0B-D53C8CEE06AC}" dt="2020-09-18T02:07:37.461" v="179" actId="47"/>
        <pc:sldMkLst>
          <pc:docMk/>
          <pc:sldMk cId="2279011734" sldId="312"/>
        </pc:sldMkLst>
      </pc:sldChg>
      <pc:sldChg chg="ord">
        <pc:chgData name="akif haque" userId="ffe8bbb576daa7af" providerId="LiveId" clId="{BC4E789E-3938-4F0E-BF0B-D53C8CEE06AC}" dt="2020-09-18T01:28:00.497" v="164"/>
        <pc:sldMkLst>
          <pc:docMk/>
          <pc:sldMk cId="3042338386" sldId="313"/>
        </pc:sldMkLst>
      </pc:sldChg>
      <pc:sldChg chg="addSp modSp mod ord">
        <pc:chgData name="akif haque" userId="ffe8bbb576daa7af" providerId="LiveId" clId="{BC4E789E-3938-4F0E-BF0B-D53C8CEE06AC}" dt="2020-09-18T02:06:49.987" v="175" actId="207"/>
        <pc:sldMkLst>
          <pc:docMk/>
          <pc:sldMk cId="2528286117" sldId="314"/>
        </pc:sldMkLst>
        <pc:spChg chg="mod">
          <ac:chgData name="akif haque" userId="ffe8bbb576daa7af" providerId="LiveId" clId="{BC4E789E-3938-4F0E-BF0B-D53C8CEE06AC}" dt="2020-09-18T02:06:49.987" v="175" actId="207"/>
          <ac:spMkLst>
            <pc:docMk/>
            <pc:sldMk cId="2528286117" sldId="314"/>
            <ac:spMk id="3" creationId="{1DF9F17E-6272-49D1-AF31-1D9ACC4650CD}"/>
          </ac:spMkLst>
        </pc:spChg>
        <pc:spChg chg="add mod">
          <ac:chgData name="akif haque" userId="ffe8bbb576daa7af" providerId="LiveId" clId="{BC4E789E-3938-4F0E-BF0B-D53C8CEE06AC}" dt="2020-09-18T02:06:34.450" v="172" actId="207"/>
          <ac:spMkLst>
            <pc:docMk/>
            <pc:sldMk cId="2528286117" sldId="314"/>
            <ac:spMk id="5" creationId="{B7DF327D-0E35-48DE-8AE7-CE25CB287B87}"/>
          </ac:spMkLst>
        </pc:spChg>
        <pc:spChg chg="mod">
          <ac:chgData name="akif haque" userId="ffe8bbb576daa7af" providerId="LiveId" clId="{BC4E789E-3938-4F0E-BF0B-D53C8CEE06AC}" dt="2020-09-18T02:06:02.704" v="167" actId="1076"/>
          <ac:spMkLst>
            <pc:docMk/>
            <pc:sldMk cId="2528286117" sldId="314"/>
            <ac:spMk id="7" creationId="{1B6E5F07-1FF4-443A-846F-FBF8735404CD}"/>
          </ac:spMkLst>
        </pc:spChg>
      </pc:sldChg>
      <pc:sldChg chg="addSp modSp mod ord setBg">
        <pc:chgData name="akif haque" userId="ffe8bbb576daa7af" providerId="LiveId" clId="{BC4E789E-3938-4F0E-BF0B-D53C8CEE06AC}" dt="2020-09-18T02:28:01.671" v="237"/>
        <pc:sldMkLst>
          <pc:docMk/>
          <pc:sldMk cId="4240706302" sldId="315"/>
        </pc:sldMkLst>
        <pc:picChg chg="add mod">
          <ac:chgData name="akif haque" userId="ffe8bbb576daa7af" providerId="LiveId" clId="{BC4E789E-3938-4F0E-BF0B-D53C8CEE06AC}" dt="2020-09-18T01:11:05.287" v="15" actId="26606"/>
          <ac:picMkLst>
            <pc:docMk/>
            <pc:sldMk cId="4240706302" sldId="315"/>
            <ac:picMk id="3" creationId="{3DDD87F4-828A-4E83-807E-9AE2080DCCF6}"/>
          </ac:picMkLst>
        </pc:picChg>
      </pc:sldChg>
      <pc:sldChg chg="addSp delSp modSp mod ord">
        <pc:chgData name="akif haque" userId="ffe8bbb576daa7af" providerId="LiveId" clId="{BC4E789E-3938-4F0E-BF0B-D53C8CEE06AC}" dt="2020-09-18T02:39:19.240" v="261"/>
        <pc:sldMkLst>
          <pc:docMk/>
          <pc:sldMk cId="2133460062" sldId="316"/>
        </pc:sldMkLst>
        <pc:spChg chg="add mod">
          <ac:chgData name="akif haque" userId="ffe8bbb576daa7af" providerId="LiveId" clId="{BC4E789E-3938-4F0E-BF0B-D53C8CEE06AC}" dt="2020-09-18T01:17:39.071" v="96" actId="255"/>
          <ac:spMkLst>
            <pc:docMk/>
            <pc:sldMk cId="2133460062" sldId="316"/>
            <ac:spMk id="5" creationId="{67E795B7-B4A6-45CF-99A4-952C9BB7E42A}"/>
          </ac:spMkLst>
        </pc:spChg>
        <pc:spChg chg="add del">
          <ac:chgData name="akif haque" userId="ffe8bbb576daa7af" providerId="LiveId" clId="{BC4E789E-3938-4F0E-BF0B-D53C8CEE06AC}" dt="2020-09-18T01:23:25.106" v="131" actId="22"/>
          <ac:spMkLst>
            <pc:docMk/>
            <pc:sldMk cId="2133460062" sldId="316"/>
            <ac:spMk id="7" creationId="{6F52902C-3B9E-455D-B672-316C8AC9E65F}"/>
          </ac:spMkLst>
        </pc:spChg>
        <pc:spChg chg="add mod">
          <ac:chgData name="akif haque" userId="ffe8bbb576daa7af" providerId="LiveId" clId="{BC4E789E-3938-4F0E-BF0B-D53C8CEE06AC}" dt="2020-09-18T01:24:12.591" v="138" actId="207"/>
          <ac:spMkLst>
            <pc:docMk/>
            <pc:sldMk cId="2133460062" sldId="316"/>
            <ac:spMk id="9" creationId="{B2915691-3359-4E01-A2BB-FF760113507E}"/>
          </ac:spMkLst>
        </pc:spChg>
        <pc:picChg chg="add mod">
          <ac:chgData name="akif haque" userId="ffe8bbb576daa7af" providerId="LiveId" clId="{BC4E789E-3938-4F0E-BF0B-D53C8CEE06AC}" dt="2020-09-18T01:10:45.295" v="11" actId="1076"/>
          <ac:picMkLst>
            <pc:docMk/>
            <pc:sldMk cId="2133460062" sldId="316"/>
            <ac:picMk id="3" creationId="{A034C016-6C7E-46D0-9FE2-C15E97AAE510}"/>
          </ac:picMkLst>
        </pc:picChg>
      </pc:sldChg>
      <pc:sldChg chg="addSp modSp mod ord">
        <pc:chgData name="akif haque" userId="ffe8bbb576daa7af" providerId="LiveId" clId="{BC4E789E-3938-4F0E-BF0B-D53C8CEE06AC}" dt="2020-09-18T01:28:02.446" v="166"/>
        <pc:sldMkLst>
          <pc:docMk/>
          <pc:sldMk cId="646650322" sldId="317"/>
        </pc:sldMkLst>
        <pc:spChg chg="add mod">
          <ac:chgData name="akif haque" userId="ffe8bbb576daa7af" providerId="LiveId" clId="{BC4E789E-3938-4F0E-BF0B-D53C8CEE06AC}" dt="2020-09-18T01:09:41.654" v="6" actId="1076"/>
          <ac:spMkLst>
            <pc:docMk/>
            <pc:sldMk cId="646650322" sldId="317"/>
            <ac:spMk id="3" creationId="{6ABE5F50-C78E-4215-9DD5-91ECF6B266AE}"/>
          </ac:spMkLst>
        </pc:spChg>
        <pc:spChg chg="add mod">
          <ac:chgData name="akif haque" userId="ffe8bbb576daa7af" providerId="LiveId" clId="{BC4E789E-3938-4F0E-BF0B-D53C8CEE06AC}" dt="2020-09-18T01:09:48.660" v="7" actId="1076"/>
          <ac:spMkLst>
            <pc:docMk/>
            <pc:sldMk cId="646650322" sldId="317"/>
            <ac:spMk id="5" creationId="{C85FF166-5E46-4156-9184-2DA266C9C8BF}"/>
          </ac:spMkLst>
        </pc:spChg>
      </pc:sldChg>
      <pc:sldChg chg="addSp modSp mod ord">
        <pc:chgData name="akif haque" userId="ffe8bbb576daa7af" providerId="LiveId" clId="{BC4E789E-3938-4F0E-BF0B-D53C8CEE06AC}" dt="2020-09-18T02:27:50.297" v="233"/>
        <pc:sldMkLst>
          <pc:docMk/>
          <pc:sldMk cId="3671511108" sldId="318"/>
        </pc:sldMkLst>
        <pc:spChg chg="add mod">
          <ac:chgData name="akif haque" userId="ffe8bbb576daa7af" providerId="LiveId" clId="{BC4E789E-3938-4F0E-BF0B-D53C8CEE06AC}" dt="2020-09-18T01:20:27.585" v="116" actId="255"/>
          <ac:spMkLst>
            <pc:docMk/>
            <pc:sldMk cId="3671511108" sldId="318"/>
            <ac:spMk id="9" creationId="{D67251F0-3A56-4990-BBB6-097F739AC6E6}"/>
          </ac:spMkLst>
        </pc:spChg>
        <pc:picChg chg="mod">
          <ac:chgData name="akif haque" userId="ffe8bbb576daa7af" providerId="LiveId" clId="{BC4E789E-3938-4F0E-BF0B-D53C8CEE06AC}" dt="2020-09-18T01:19:38.374" v="110" actId="1076"/>
          <ac:picMkLst>
            <pc:docMk/>
            <pc:sldMk cId="3671511108" sldId="318"/>
            <ac:picMk id="3" creationId="{199D1072-08CA-4ECB-81AB-AABC7BEA69CC}"/>
          </ac:picMkLst>
        </pc:picChg>
      </pc:sldChg>
      <pc:sldChg chg="modSp add del mod">
        <pc:chgData name="akif haque" userId="ffe8bbb576daa7af" providerId="LiveId" clId="{BC4E789E-3938-4F0E-BF0B-D53C8CEE06AC}" dt="2020-09-18T02:45:01.101" v="354"/>
        <pc:sldMkLst>
          <pc:docMk/>
          <pc:sldMk cId="2956542366" sldId="319"/>
        </pc:sldMkLst>
        <pc:spChg chg="mod">
          <ac:chgData name="akif haque" userId="ffe8bbb576daa7af" providerId="LiveId" clId="{BC4E789E-3938-4F0E-BF0B-D53C8CEE06AC}" dt="2020-09-18T02:45:01.101" v="354"/>
          <ac:spMkLst>
            <pc:docMk/>
            <pc:sldMk cId="2956542366" sldId="319"/>
            <ac:spMk id="2" creationId="{5261E7B7-ECE5-4562-BB8D-CA0C61E52BA5}"/>
          </ac:spMkLst>
        </pc:spChg>
        <pc:spChg chg="mod">
          <ac:chgData name="akif haque" userId="ffe8bbb576daa7af" providerId="LiveId" clId="{BC4E789E-3938-4F0E-BF0B-D53C8CEE06AC}" dt="2020-09-18T02:44:31.900" v="349" actId="20577"/>
          <ac:spMkLst>
            <pc:docMk/>
            <pc:sldMk cId="2956542366" sldId="319"/>
            <ac:spMk id="3" creationId="{DE9F0017-2C33-4A26-834A-2D9D7F2881C7}"/>
          </ac:spMkLst>
        </pc:spChg>
      </pc:sldChg>
      <pc:sldChg chg="addSp delSp modSp new mod setBg">
        <pc:chgData name="akif haque" userId="ffe8bbb576daa7af" providerId="LiveId" clId="{BC4E789E-3938-4F0E-BF0B-D53C8CEE06AC}" dt="2020-09-18T01:13:59.921" v="29" actId="962"/>
        <pc:sldMkLst>
          <pc:docMk/>
          <pc:sldMk cId="3510245808" sldId="320"/>
        </pc:sldMkLst>
        <pc:spChg chg="add del">
          <ac:chgData name="akif haque" userId="ffe8bbb576daa7af" providerId="LiveId" clId="{BC4E789E-3938-4F0E-BF0B-D53C8CEE06AC}" dt="2020-09-18T01:13:55.965" v="26" actId="26606"/>
          <ac:spMkLst>
            <pc:docMk/>
            <pc:sldMk cId="3510245808" sldId="320"/>
            <ac:spMk id="7" creationId="{1149F43D-E43A-49B5-B781-48DF10A581BD}"/>
          </ac:spMkLst>
        </pc:spChg>
        <pc:picChg chg="add mod">
          <ac:chgData name="akif haque" userId="ffe8bbb576daa7af" providerId="LiveId" clId="{BC4E789E-3938-4F0E-BF0B-D53C8CEE06AC}" dt="2020-09-18T01:13:59.921" v="29" actId="962"/>
          <ac:picMkLst>
            <pc:docMk/>
            <pc:sldMk cId="3510245808" sldId="320"/>
            <ac:picMk id="2" creationId="{E64CB04D-2AE7-4CE1-91F1-6BCA0CEB90F8}"/>
          </ac:picMkLst>
        </pc:picChg>
      </pc:sldChg>
      <pc:sldChg chg="addSp delSp modSp new mod setBg">
        <pc:chgData name="akif haque" userId="ffe8bbb576daa7af" providerId="LiveId" clId="{BC4E789E-3938-4F0E-BF0B-D53C8CEE06AC}" dt="2020-09-18T01:16:37.305" v="67" actId="207"/>
        <pc:sldMkLst>
          <pc:docMk/>
          <pc:sldMk cId="4101514430" sldId="321"/>
        </pc:sldMkLst>
        <pc:spChg chg="add del">
          <ac:chgData name="akif haque" userId="ffe8bbb576daa7af" providerId="LiveId" clId="{BC4E789E-3938-4F0E-BF0B-D53C8CEE06AC}" dt="2020-09-18T01:14:47.771" v="32" actId="26606"/>
          <ac:spMkLst>
            <pc:docMk/>
            <pc:sldMk cId="4101514430" sldId="321"/>
            <ac:spMk id="7" creationId="{F9CF7650-7342-48D6-999E-174C77B5F52E}"/>
          </ac:spMkLst>
        </pc:spChg>
        <pc:spChg chg="add mod">
          <ac:chgData name="akif haque" userId="ffe8bbb576daa7af" providerId="LiveId" clId="{BC4E789E-3938-4F0E-BF0B-D53C8CEE06AC}" dt="2020-09-18T01:16:37.305" v="67" actId="207"/>
          <ac:spMkLst>
            <pc:docMk/>
            <pc:sldMk cId="4101514430" sldId="321"/>
            <ac:spMk id="8" creationId="{E82E51AB-5A4E-4FF2-B374-CBF8DC0220C7}"/>
          </ac:spMkLst>
        </pc:spChg>
        <pc:spChg chg="add del">
          <ac:chgData name="akif haque" userId="ffe8bbb576daa7af" providerId="LiveId" clId="{BC4E789E-3938-4F0E-BF0B-D53C8CEE06AC}" dt="2020-09-18T01:14:47.771" v="32" actId="26606"/>
          <ac:spMkLst>
            <pc:docMk/>
            <pc:sldMk cId="4101514430" sldId="321"/>
            <ac:spMk id="9" creationId="{EB2D286E-2458-46AD-B49E-911912F70897}"/>
          </ac:spMkLst>
        </pc:spChg>
        <pc:spChg chg="add">
          <ac:chgData name="akif haque" userId="ffe8bbb576daa7af" providerId="LiveId" clId="{BC4E789E-3938-4F0E-BF0B-D53C8CEE06AC}" dt="2020-09-18T01:14:47.912" v="33" actId="26606"/>
          <ac:spMkLst>
            <pc:docMk/>
            <pc:sldMk cId="4101514430" sldId="321"/>
            <ac:spMk id="11" creationId="{D64A12F0-8158-4372-9761-AD0A6ED30C2E}"/>
          </ac:spMkLst>
        </pc:spChg>
        <pc:picChg chg="add mod">
          <ac:chgData name="akif haque" userId="ffe8bbb576daa7af" providerId="LiveId" clId="{BC4E789E-3938-4F0E-BF0B-D53C8CEE06AC}" dt="2020-09-18T01:15:07.891" v="37" actId="14100"/>
          <ac:picMkLst>
            <pc:docMk/>
            <pc:sldMk cId="4101514430" sldId="321"/>
            <ac:picMk id="2" creationId="{69A28C48-C8C9-423F-9B96-9DAA10040AAE}"/>
          </ac:picMkLst>
        </pc:picChg>
      </pc:sldChg>
      <pc:sldChg chg="addSp modSp new mod ord">
        <pc:chgData name="akif haque" userId="ffe8bbb576daa7af" providerId="LiveId" clId="{BC4E789E-3938-4F0E-BF0B-D53C8CEE06AC}" dt="2020-09-18T02:28:48.792" v="255"/>
        <pc:sldMkLst>
          <pc:docMk/>
          <pc:sldMk cId="265102513" sldId="322"/>
        </pc:sldMkLst>
        <pc:spChg chg="add mod">
          <ac:chgData name="akif haque" userId="ffe8bbb576daa7af" providerId="LiveId" clId="{BC4E789E-3938-4F0E-BF0B-D53C8CEE06AC}" dt="2020-09-18T02:08:42.941" v="185" actId="207"/>
          <ac:spMkLst>
            <pc:docMk/>
            <pc:sldMk cId="265102513" sldId="322"/>
            <ac:spMk id="3" creationId="{ED9DE55A-8060-41A8-BBA0-0146844E8E52}"/>
          </ac:spMkLst>
        </pc:spChg>
        <pc:spChg chg="add mod">
          <ac:chgData name="akif haque" userId="ffe8bbb576daa7af" providerId="LiveId" clId="{BC4E789E-3938-4F0E-BF0B-D53C8CEE06AC}" dt="2020-09-18T02:09:29.980" v="189" actId="255"/>
          <ac:spMkLst>
            <pc:docMk/>
            <pc:sldMk cId="265102513" sldId="322"/>
            <ac:spMk id="5" creationId="{FFC770ED-B786-4D9A-82C1-95A03A774F2A}"/>
          </ac:spMkLst>
        </pc:spChg>
      </pc:sldChg>
      <pc:sldChg chg="addSp modSp new mod ord">
        <pc:chgData name="akif haque" userId="ffe8bbb576daa7af" providerId="LiveId" clId="{BC4E789E-3938-4F0E-BF0B-D53C8CEE06AC}" dt="2020-09-18T02:28:52.666" v="257"/>
        <pc:sldMkLst>
          <pc:docMk/>
          <pc:sldMk cId="4194434028" sldId="323"/>
        </pc:sldMkLst>
        <pc:spChg chg="add mod">
          <ac:chgData name="akif haque" userId="ffe8bbb576daa7af" providerId="LiveId" clId="{BC4E789E-3938-4F0E-BF0B-D53C8CEE06AC}" dt="2020-09-18T02:10:26.706" v="197"/>
          <ac:spMkLst>
            <pc:docMk/>
            <pc:sldMk cId="4194434028" sldId="323"/>
            <ac:spMk id="3" creationId="{04D7C1D8-ADC9-4C6B-906C-01503301F8C2}"/>
          </ac:spMkLst>
        </pc:spChg>
        <pc:spChg chg="add mod">
          <ac:chgData name="akif haque" userId="ffe8bbb576daa7af" providerId="LiveId" clId="{BC4E789E-3938-4F0E-BF0B-D53C8CEE06AC}" dt="2020-09-18T02:10:52.389" v="201" actId="255"/>
          <ac:spMkLst>
            <pc:docMk/>
            <pc:sldMk cId="4194434028" sldId="323"/>
            <ac:spMk id="5" creationId="{0B69DB9E-AA0E-41C8-A442-351A4D913FFB}"/>
          </ac:spMkLst>
        </pc:spChg>
      </pc:sldChg>
      <pc:sldChg chg="addSp modSp new mod ord setBg">
        <pc:chgData name="akif haque" userId="ffe8bbb576daa7af" providerId="LiveId" clId="{BC4E789E-3938-4F0E-BF0B-D53C8CEE06AC}" dt="2020-09-18T02:28:31.161" v="245"/>
        <pc:sldMkLst>
          <pc:docMk/>
          <pc:sldMk cId="3829110572" sldId="324"/>
        </pc:sldMkLst>
        <pc:spChg chg="add mod">
          <ac:chgData name="akif haque" userId="ffe8bbb576daa7af" providerId="LiveId" clId="{BC4E789E-3938-4F0E-BF0B-D53C8CEE06AC}" dt="2020-09-18T01:24:45.229" v="139"/>
          <ac:spMkLst>
            <pc:docMk/>
            <pc:sldMk cId="3829110572" sldId="324"/>
            <ac:spMk id="3" creationId="{3C5B28F7-CEEA-4B09-8C02-5117BC254AD5}"/>
          </ac:spMkLst>
        </pc:spChg>
        <pc:spChg chg="add mod">
          <ac:chgData name="akif haque" userId="ffe8bbb576daa7af" providerId="LiveId" clId="{BC4E789E-3938-4F0E-BF0B-D53C8CEE06AC}" dt="2020-09-18T01:26:09.011" v="149" actId="20577"/>
          <ac:spMkLst>
            <pc:docMk/>
            <pc:sldMk cId="3829110572" sldId="324"/>
            <ac:spMk id="6" creationId="{5AE11A38-A557-41ED-A64C-9D25B8C4F86C}"/>
          </ac:spMkLst>
        </pc:spChg>
        <pc:spChg chg="add">
          <ac:chgData name="akif haque" userId="ffe8bbb576daa7af" providerId="LiveId" clId="{BC4E789E-3938-4F0E-BF0B-D53C8CEE06AC}" dt="2020-09-18T01:24:49.504" v="140" actId="26606"/>
          <ac:spMkLst>
            <pc:docMk/>
            <pc:sldMk cId="3829110572" sldId="324"/>
            <ac:spMk id="8" creationId="{D64A12F0-8158-4372-9761-AD0A6ED30C2E}"/>
          </ac:spMkLst>
        </pc:spChg>
        <pc:graphicFrameChg chg="add mod ord">
          <ac:chgData name="akif haque" userId="ffe8bbb576daa7af" providerId="LiveId" clId="{BC4E789E-3938-4F0E-BF0B-D53C8CEE06AC}" dt="2020-09-18T01:24:49.504" v="140" actId="26606"/>
          <ac:graphicFrameMkLst>
            <pc:docMk/>
            <pc:sldMk cId="3829110572" sldId="324"/>
            <ac:graphicFrameMk id="2" creationId="{D0CB894B-BA04-424C-B392-C95F3E619F10}"/>
          </ac:graphicFrameMkLst>
        </pc:graphicFrameChg>
      </pc:sldChg>
      <pc:sldChg chg="addSp delSp modSp new mod ord setBg">
        <pc:chgData name="akif haque" userId="ffe8bbb576daa7af" providerId="LiveId" clId="{BC4E789E-3938-4F0E-BF0B-D53C8CEE06AC}" dt="2020-09-18T02:28:57.662" v="259"/>
        <pc:sldMkLst>
          <pc:docMk/>
          <pc:sldMk cId="23934767" sldId="325"/>
        </pc:sldMkLst>
        <pc:spChg chg="add mod">
          <ac:chgData name="akif haque" userId="ffe8bbb576daa7af" providerId="LiveId" clId="{BC4E789E-3938-4F0E-BF0B-D53C8CEE06AC}" dt="2020-09-18T01:18:27.326" v="100" actId="26606"/>
          <ac:spMkLst>
            <pc:docMk/>
            <pc:sldMk cId="23934767" sldId="325"/>
            <ac:spMk id="3" creationId="{6400712C-8303-49F4-8A19-04F0847E68E6}"/>
          </ac:spMkLst>
        </pc:spChg>
        <pc:spChg chg="add mod">
          <ac:chgData name="akif haque" userId="ffe8bbb576daa7af" providerId="LiveId" clId="{BC4E789E-3938-4F0E-BF0B-D53C8CEE06AC}" dt="2020-09-18T01:19:23.604" v="109" actId="207"/>
          <ac:spMkLst>
            <pc:docMk/>
            <pc:sldMk cId="23934767" sldId="325"/>
            <ac:spMk id="7" creationId="{F20D7F50-4DBD-4192-83C7-74AC5F7A973B}"/>
          </ac:spMkLst>
        </pc:spChg>
        <pc:spChg chg="add del">
          <ac:chgData name="akif haque" userId="ffe8bbb576daa7af" providerId="LiveId" clId="{BC4E789E-3938-4F0E-BF0B-D53C8CEE06AC}" dt="2020-09-18T01:18:27.119" v="99" actId="26606"/>
          <ac:spMkLst>
            <pc:docMk/>
            <pc:sldMk cId="23934767" sldId="325"/>
            <ac:spMk id="8" creationId="{D64A12F0-8158-4372-9761-AD0A6ED30C2E}"/>
          </ac:spMkLst>
        </pc:spChg>
        <pc:spChg chg="add">
          <ac:chgData name="akif haque" userId="ffe8bbb576daa7af" providerId="LiveId" clId="{BC4E789E-3938-4F0E-BF0B-D53C8CEE06AC}" dt="2020-09-18T01:18:27.326" v="100" actId="26606"/>
          <ac:spMkLst>
            <pc:docMk/>
            <pc:sldMk cId="23934767" sldId="325"/>
            <ac:spMk id="10" creationId="{D64A12F0-8158-4372-9761-AD0A6ED30C2E}"/>
          </ac:spMkLst>
        </pc:spChg>
        <pc:graphicFrameChg chg="add mod ord modGraphic">
          <ac:chgData name="akif haque" userId="ffe8bbb576daa7af" providerId="LiveId" clId="{BC4E789E-3938-4F0E-BF0B-D53C8CEE06AC}" dt="2020-09-18T01:18:57.475" v="102" actId="1076"/>
          <ac:graphicFrameMkLst>
            <pc:docMk/>
            <pc:sldMk cId="23934767" sldId="325"/>
            <ac:graphicFrameMk id="2" creationId="{1D2CD44C-E6F2-46F6-B6AB-CDD73E1F850C}"/>
          </ac:graphicFrameMkLst>
        </pc:graphicFrameChg>
      </pc:sldChg>
      <pc:sldChg chg="addSp modSp new mod">
        <pc:chgData name="akif haque" userId="ffe8bbb576daa7af" providerId="LiveId" clId="{BC4E789E-3938-4F0E-BF0B-D53C8CEE06AC}" dt="2020-09-18T02:41:55.917" v="267" actId="207"/>
        <pc:sldMkLst>
          <pc:docMk/>
          <pc:sldMk cId="3942140473" sldId="326"/>
        </pc:sldMkLst>
        <pc:spChg chg="add mod">
          <ac:chgData name="akif haque" userId="ffe8bbb576daa7af" providerId="LiveId" clId="{BC4E789E-3938-4F0E-BF0B-D53C8CEE06AC}" dt="2020-09-18T02:41:55.917" v="267" actId="207"/>
          <ac:spMkLst>
            <pc:docMk/>
            <pc:sldMk cId="3942140473" sldId="326"/>
            <ac:spMk id="3" creationId="{B4032809-6937-4FCB-BEF2-CC670AE240D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7E833E-1B6D-415F-AD29-75AE8C43BD0D}" type="datetime1">
              <a:rPr lang="en-US" smtClean="0"/>
              <a:t>9/18/2020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52596F-08A7-4B70-989A-F2B1CF31E66B}" type="datetime1">
              <a:rPr lang="en-US" smtClean="0"/>
              <a:t>9/18/2020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250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532" y="1726738"/>
            <a:ext cx="7534656"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536" y="2468304"/>
            <a:ext cx="8680704"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43DE9B-B678-4EFB-BB7D-A4370204A0B0}" type="datetime1">
              <a:rPr lang="en-US" smtClean="0"/>
              <a:t>9/18/2020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9/18/2020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3A98EE3D-8CD1-4C3F-BD1C-C98C9596463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073ED0CC-082F-4160-86E5-0D6041F12778}" type="datetime1">
              <a:rPr lang="en-US" smtClean="0"/>
              <a:t>9/18/2020</a:t>
            </a:fld>
            <a:endParaRPr lang="en-US" dirty="0"/>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3A98EE3D-8CD1-4C3F-BD1C-C98C9596463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novatekcom.com/blog/bid/393230/www.novatekcom.com/about/contract-staffing-and-support" TargetMode="External"/><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hyperlink" Target="http://www.novatekcom.com/about/technical-writing-training-proje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A05AC74-6838-4CD9-B157-B3BB3E2F5415}"/>
              </a:ext>
              <a:ext uri="{C183D7F6-B498-43B3-948B-1728B52AA6E4}">
                <adec:decorative xmlns=""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41" y="32094"/>
            <a:ext cx="12191980" cy="6857990"/>
          </a:xfrm>
          <a:prstGeom prst="rect">
            <a:avLst/>
          </a:prstGeom>
        </p:spPr>
      </p:pic>
      <p:sp useBgFill="1">
        <p:nvSpPr>
          <p:cNvPr id="83" name="Freeform 5">
            <a:extLst>
              <a:ext uri="{FF2B5EF4-FFF2-40B4-BE49-F238E27FC236}">
                <a16:creationId xmlns="" xmlns:a16="http://schemas.microsoft.com/office/drawing/2014/main" id="{608EAA06-5488-416B-B2B2-E552130110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 xmlns:a16="http://schemas.microsoft.com/office/drawing/2014/main" id="{0D1F047C-C727-42A7-85C5-68C5AA1B1A93}"/>
              </a:ext>
            </a:extLst>
          </p:cNvPr>
          <p:cNvSpPr>
            <a:spLocks noGrp="1"/>
          </p:cNvSpPr>
          <p:nvPr>
            <p:ph type="ctrTitle"/>
          </p:nvPr>
        </p:nvSpPr>
        <p:spPr>
          <a:xfrm>
            <a:off x="68547" y="452338"/>
            <a:ext cx="4585751" cy="2287229"/>
          </a:xfrm>
        </p:spPr>
        <p:txBody>
          <a:bodyPr>
            <a:normAutofit/>
          </a:bodyPr>
          <a:lstStyle/>
          <a:p>
            <a:pPr algn="l"/>
            <a:r>
              <a:rPr lang="en-AU" sz="2800" dirty="0">
                <a:solidFill>
                  <a:schemeClr val="accent2"/>
                </a:solidFill>
              </a:rPr>
              <a:t>Project 1: Development demonstration</a:t>
            </a:r>
            <a:endParaRPr lang="en-US" dirty="0">
              <a:solidFill>
                <a:schemeClr val="accent2"/>
              </a:solidFill>
            </a:endParaRPr>
          </a:p>
        </p:txBody>
      </p:sp>
      <p:sp>
        <p:nvSpPr>
          <p:cNvPr id="3" name="Subtitle 2">
            <a:extLst>
              <a:ext uri="{FF2B5EF4-FFF2-40B4-BE49-F238E27FC236}">
                <a16:creationId xmlns="" xmlns:a16="http://schemas.microsoft.com/office/drawing/2014/main" id="{DB93FB3F-A8D4-46D3-A1C6-C79C64563729}"/>
              </a:ext>
            </a:extLst>
          </p:cNvPr>
          <p:cNvSpPr>
            <a:spLocks noGrp="1"/>
          </p:cNvSpPr>
          <p:nvPr>
            <p:ph type="subTitle" idx="1"/>
          </p:nvPr>
        </p:nvSpPr>
        <p:spPr>
          <a:xfrm>
            <a:off x="635893" y="2806819"/>
            <a:ext cx="3503122" cy="1244361"/>
          </a:xfrm>
        </p:spPr>
        <p:txBody>
          <a:bodyPr>
            <a:noAutofit/>
          </a:bodyPr>
          <a:lstStyle/>
          <a:p>
            <a:pPr algn="l">
              <a:lnSpc>
                <a:spcPct val="150000"/>
              </a:lnSpc>
            </a:pPr>
            <a:r>
              <a:rPr lang="en-US"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ROSHAN DHITAL (30361962)</a:t>
            </a:r>
            <a:endParaRPr lang="en-AU"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50000"/>
              </a:lnSpc>
            </a:pPr>
            <a:r>
              <a:rPr lang="en-US"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PRODUCT OWNER: Kamal Pun (30371365)</a:t>
            </a:r>
            <a:endParaRPr lang="en-AU"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50000"/>
              </a:lnSpc>
            </a:pPr>
            <a:r>
              <a:rPr lang="en-US" sz="1050" b="1" dirty="0" smtClean="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SCRUM </a:t>
            </a:r>
            <a:r>
              <a:rPr lang="en-US"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MASTER: Riaz Qadir (30364968)</a:t>
            </a:r>
            <a:endParaRPr lang="en-AU"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50000"/>
              </a:lnSpc>
            </a:pPr>
            <a:r>
              <a:rPr lang="en-US" sz="1050" b="1" dirty="0" smtClean="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DESIGNER : </a:t>
            </a:r>
            <a:r>
              <a:rPr lang="en-US"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Haque Mohammad (30379834)</a:t>
            </a:r>
            <a:endParaRPr lang="en-AU"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gn="l">
              <a:lnSpc>
                <a:spcPct val="150000"/>
              </a:lnSpc>
            </a:pPr>
            <a:r>
              <a:rPr lang="en-US" sz="1050" b="1" dirty="0" smtClean="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PROGRAMMER:  Singh </a:t>
            </a:r>
            <a:r>
              <a:rPr lang="en-US" sz="1050" b="1" dirty="0" err="1" smtClean="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Jashandeep</a:t>
            </a:r>
            <a:r>
              <a:rPr lang="en-US" sz="1050" b="1" dirty="0" smtClean="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 </a:t>
            </a:r>
            <a:r>
              <a:rPr lang="en-US"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(30362218)</a:t>
            </a:r>
            <a:endParaRPr lang="en-AU" sz="1050" b="1"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92548862"/>
              </p:ext>
            </p:extLst>
          </p:nvPr>
        </p:nvGraphicFramePr>
        <p:xfrm>
          <a:off x="1921398" y="-610555"/>
          <a:ext cx="7569843" cy="7659538"/>
        </p:xfrm>
        <a:graphic>
          <a:graphicData uri="http://schemas.openxmlformats.org/drawingml/2006/table">
            <a:tbl>
              <a:tblPr firstRow="1" firstCol="1" bandRow="1">
                <a:tableStyleId>{5C22544A-7EE6-4342-B048-85BDC9FD1C3A}</a:tableStyleId>
              </a:tblPr>
              <a:tblGrid>
                <a:gridCol w="3432493"/>
                <a:gridCol w="2143554"/>
                <a:gridCol w="1993796"/>
              </a:tblGrid>
              <a:tr h="567159">
                <a:tc>
                  <a:txBody>
                    <a:bodyPr/>
                    <a:lstStyle/>
                    <a:p>
                      <a:pPr marL="0" marR="0" algn="ctr">
                        <a:lnSpc>
                          <a:spcPct val="107000"/>
                        </a:lnSpc>
                        <a:spcBef>
                          <a:spcPts val="0"/>
                        </a:spcBef>
                        <a:spcAft>
                          <a:spcPts val="0"/>
                        </a:spcAft>
                      </a:pPr>
                      <a:r>
                        <a:rPr lang="en-AU" sz="1600" dirty="0">
                          <a:effectLst/>
                        </a:rPr>
                        <a:t>Requirement</a:t>
                      </a:r>
                      <a:endParaRPr lang="en-US" sz="1600" dirty="0">
                        <a:effectLst/>
                        <a:latin typeface="Calibri"/>
                        <a:ea typeface="Calibri"/>
                        <a:cs typeface="Times New Roman"/>
                      </a:endParaRPr>
                    </a:p>
                  </a:txBody>
                  <a:tcPr marL="33380" marR="33380" marT="0" marB="0"/>
                </a:tc>
                <a:tc>
                  <a:txBody>
                    <a:bodyPr/>
                    <a:lstStyle/>
                    <a:p>
                      <a:pPr marL="0" marR="0" algn="ctr">
                        <a:lnSpc>
                          <a:spcPct val="107000"/>
                        </a:lnSpc>
                        <a:spcBef>
                          <a:spcPts val="0"/>
                        </a:spcBef>
                        <a:spcAft>
                          <a:spcPts val="0"/>
                        </a:spcAft>
                      </a:pPr>
                      <a:r>
                        <a:rPr lang="en-AU" sz="1600">
                          <a:effectLst/>
                        </a:rPr>
                        <a:t>Condition of Satisfaction</a:t>
                      </a:r>
                      <a:endParaRPr lang="en-US" sz="1600">
                        <a:effectLst/>
                        <a:latin typeface="Calibri"/>
                        <a:ea typeface="Calibri"/>
                        <a:cs typeface="Times New Roman"/>
                      </a:endParaRPr>
                    </a:p>
                  </a:txBody>
                  <a:tcPr marL="33380" marR="33380" marT="0" marB="0"/>
                </a:tc>
                <a:tc>
                  <a:txBody>
                    <a:bodyPr/>
                    <a:lstStyle/>
                    <a:p>
                      <a:pPr marL="0" marR="0" algn="ctr">
                        <a:lnSpc>
                          <a:spcPct val="107000"/>
                        </a:lnSpc>
                        <a:spcBef>
                          <a:spcPts val="0"/>
                        </a:spcBef>
                        <a:spcAft>
                          <a:spcPts val="0"/>
                        </a:spcAft>
                      </a:pPr>
                      <a:r>
                        <a:rPr lang="en-AU" sz="1600" dirty="0">
                          <a:effectLst/>
                        </a:rPr>
                        <a:t>Tasks &amp; Estimates</a:t>
                      </a:r>
                      <a:endParaRPr lang="en-US" sz="1600" dirty="0">
                        <a:effectLst/>
                        <a:latin typeface="Calibri"/>
                        <a:ea typeface="Calibri"/>
                        <a:cs typeface="Times New Roman"/>
                      </a:endParaRPr>
                    </a:p>
                  </a:txBody>
                  <a:tcPr marL="33380" marR="33380" marT="0" marB="0"/>
                </a:tc>
              </a:tr>
              <a:tr h="3391383">
                <a:tc>
                  <a:txBody>
                    <a:bodyPr/>
                    <a:lstStyle/>
                    <a:p>
                      <a:pPr marL="0" marR="0">
                        <a:lnSpc>
                          <a:spcPct val="107000"/>
                        </a:lnSpc>
                        <a:spcBef>
                          <a:spcPts val="0"/>
                        </a:spcBef>
                        <a:spcAft>
                          <a:spcPts val="0"/>
                        </a:spcAft>
                      </a:pPr>
                      <a:r>
                        <a:rPr lang="en-AU" sz="1200" dirty="0">
                          <a:effectLst/>
                        </a:rPr>
                        <a:t>US1 As a user, I want to create an account so that I can start using scanner app.</a:t>
                      </a:r>
                      <a:endParaRPr lang="en-US" sz="1200" dirty="0">
                        <a:effectLst/>
                        <a:latin typeface="Calibri"/>
                        <a:ea typeface="Calibri"/>
                        <a:cs typeface="Times New Roman"/>
                      </a:endParaRPr>
                    </a:p>
                  </a:txBody>
                  <a:tcPr marL="33380" marR="33380" marT="0" marB="0"/>
                </a:tc>
                <a:tc>
                  <a:txBody>
                    <a:bodyPr/>
                    <a:lstStyle/>
                    <a:p>
                      <a:pPr marL="0" marR="0">
                        <a:lnSpc>
                          <a:spcPct val="107000"/>
                        </a:lnSpc>
                        <a:spcBef>
                          <a:spcPts val="0"/>
                        </a:spcBef>
                        <a:spcAft>
                          <a:spcPts val="0"/>
                        </a:spcAft>
                      </a:pPr>
                      <a:r>
                        <a:rPr lang="en-AU" sz="1200" dirty="0">
                          <a:effectLst/>
                        </a:rPr>
                        <a:t>Account creation page on login page.</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Clicking that link user should be directed to registration form.</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After putting credentials, the form should send an email to the respective user’s email for verification purpose.</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After verification, the user should be able to login with those credentials.</a:t>
                      </a:r>
                      <a:endParaRPr lang="en-US" sz="1200" dirty="0">
                        <a:effectLst/>
                        <a:latin typeface="Calibri"/>
                        <a:ea typeface="Calibri"/>
                        <a:cs typeface="Times New Roman"/>
                      </a:endParaRPr>
                    </a:p>
                  </a:txBody>
                  <a:tcPr marL="33380" marR="33380" marT="0" marB="0"/>
                </a:tc>
                <a:tc>
                  <a:txBody>
                    <a:bodyPr/>
                    <a:lstStyle/>
                    <a:p>
                      <a:pPr marL="0" marR="0">
                        <a:lnSpc>
                          <a:spcPct val="107000"/>
                        </a:lnSpc>
                        <a:spcBef>
                          <a:spcPts val="0"/>
                        </a:spcBef>
                        <a:spcAft>
                          <a:spcPts val="0"/>
                        </a:spcAft>
                      </a:pPr>
                      <a:r>
                        <a:rPr lang="en-AU" sz="1200" dirty="0">
                          <a:effectLst/>
                        </a:rPr>
                        <a:t>T1 The login page of the app should let the user to enter their credentials like name and email – ½ day (</a:t>
                      </a:r>
                      <a:r>
                        <a:rPr lang="en-AU" sz="1200" dirty="0" err="1">
                          <a:effectLst/>
                        </a:rPr>
                        <a:t>Riaz</a:t>
                      </a:r>
                      <a:r>
                        <a:rPr lang="en-AU" sz="1200" dirty="0">
                          <a:effectLst/>
                        </a:rPr>
                        <a:t>)</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T2 User should be notified if the credentials are incorrect – ½ day (</a:t>
                      </a:r>
                      <a:r>
                        <a:rPr lang="en-AU" sz="1200" dirty="0" err="1">
                          <a:effectLst/>
                        </a:rPr>
                        <a:t>Riaz</a:t>
                      </a:r>
                      <a:r>
                        <a:rPr lang="en-AU" sz="1200" dirty="0">
                          <a:effectLst/>
                        </a:rPr>
                        <a:t>)</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T3 The registration form should let user to submit it through mobile app and send verification email – ½ day (</a:t>
                      </a:r>
                      <a:r>
                        <a:rPr lang="en-AU" sz="1200" dirty="0" err="1">
                          <a:effectLst/>
                        </a:rPr>
                        <a:t>Riaz</a:t>
                      </a:r>
                      <a:r>
                        <a:rPr lang="en-AU" sz="1200" dirty="0">
                          <a:effectLst/>
                        </a:rPr>
                        <a:t>)</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T4 Create page to show successful creation of user login – ½ day Mohammad</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endParaRPr>
                    </a:p>
                    <a:p>
                      <a:pPr marL="0" marR="0">
                        <a:lnSpc>
                          <a:spcPct val="107000"/>
                        </a:lnSpc>
                        <a:spcBef>
                          <a:spcPts val="0"/>
                        </a:spcBef>
                        <a:spcAft>
                          <a:spcPts val="0"/>
                        </a:spcAft>
                      </a:pPr>
                      <a:r>
                        <a:rPr lang="en-AU" sz="1200" dirty="0">
                          <a:effectLst/>
                        </a:rPr>
                        <a:t>T5 User information is stored in data repository – 1 day (Kamal &amp; </a:t>
                      </a:r>
                      <a:r>
                        <a:rPr lang="en-AU" sz="1200" dirty="0" err="1">
                          <a:effectLst/>
                        </a:rPr>
                        <a:t>Jashandeep</a:t>
                      </a:r>
                      <a:r>
                        <a:rPr lang="en-AU" sz="1200" dirty="0">
                          <a:effectLst/>
                        </a:rPr>
                        <a:t>)</a:t>
                      </a:r>
                      <a:endParaRPr lang="en-US" sz="1200" dirty="0">
                        <a:effectLst/>
                      </a:endParaRPr>
                    </a:p>
                    <a:p>
                      <a:pPr marL="0" marR="0">
                        <a:lnSpc>
                          <a:spcPct val="107000"/>
                        </a:lnSpc>
                        <a:spcBef>
                          <a:spcPts val="0"/>
                        </a:spcBef>
                        <a:spcAft>
                          <a:spcPts val="0"/>
                        </a:spcAft>
                      </a:pPr>
                      <a:r>
                        <a:rPr lang="en-AU" sz="1200" dirty="0">
                          <a:effectLst/>
                        </a:rPr>
                        <a:t> </a:t>
                      </a:r>
                      <a:endParaRPr lang="en-US" sz="1200" dirty="0">
                        <a:effectLst/>
                        <a:latin typeface="Calibri"/>
                        <a:ea typeface="Calibri"/>
                        <a:cs typeface="Times New Roman"/>
                      </a:endParaRPr>
                    </a:p>
                  </a:txBody>
                  <a:tcPr marL="33380" marR="33380" marT="0" marB="0"/>
                </a:tc>
              </a:tr>
              <a:tr h="1990341">
                <a:tc>
                  <a:txBody>
                    <a:bodyPr/>
                    <a:lstStyle/>
                    <a:p>
                      <a:pPr marL="0" marR="0">
                        <a:lnSpc>
                          <a:spcPct val="107000"/>
                        </a:lnSpc>
                        <a:spcBef>
                          <a:spcPts val="0"/>
                        </a:spcBef>
                        <a:spcAft>
                          <a:spcPts val="0"/>
                        </a:spcAft>
                      </a:pPr>
                      <a:r>
                        <a:rPr lang="en-AU" sz="1000" dirty="0">
                          <a:effectLst/>
                        </a:rPr>
                        <a:t>US2 As a user, I want to login so that I can start using app to scan barcode of cloths to save time.</a:t>
                      </a:r>
                      <a:endParaRPr lang="en-US" sz="1000" dirty="0">
                        <a:effectLst/>
                        <a:latin typeface="Calibri"/>
                        <a:ea typeface="Calibri"/>
                        <a:cs typeface="Times New Roman"/>
                      </a:endParaRPr>
                    </a:p>
                  </a:txBody>
                  <a:tcPr marL="33380" marR="33380" marT="0" marB="0"/>
                </a:tc>
                <a:tc>
                  <a:txBody>
                    <a:bodyPr/>
                    <a:lstStyle/>
                    <a:p>
                      <a:pPr marL="0" marR="0">
                        <a:lnSpc>
                          <a:spcPct val="107000"/>
                        </a:lnSpc>
                        <a:spcBef>
                          <a:spcPts val="0"/>
                        </a:spcBef>
                        <a:spcAft>
                          <a:spcPts val="0"/>
                        </a:spcAft>
                      </a:pPr>
                      <a:r>
                        <a:rPr lang="en-AU" sz="1000" dirty="0">
                          <a:effectLst/>
                        </a:rPr>
                        <a:t>The user should be able to login successfully.</a:t>
                      </a:r>
                      <a:endParaRPr lang="en-US" sz="1000" dirty="0">
                        <a:effectLst/>
                      </a:endParaRPr>
                    </a:p>
                    <a:p>
                      <a:pPr marL="0" marR="0">
                        <a:lnSpc>
                          <a:spcPct val="107000"/>
                        </a:lnSpc>
                        <a:spcBef>
                          <a:spcPts val="0"/>
                        </a:spcBef>
                        <a:spcAft>
                          <a:spcPts val="0"/>
                        </a:spcAft>
                      </a:pP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The user should be able see mobile app interface.</a:t>
                      </a:r>
                      <a:endParaRPr lang="en-US" sz="1000" dirty="0">
                        <a:effectLst/>
                      </a:endParaRPr>
                    </a:p>
                    <a:p>
                      <a:pPr marL="0" marR="0">
                        <a:lnSpc>
                          <a:spcPct val="107000"/>
                        </a:lnSpc>
                        <a:spcBef>
                          <a:spcPts val="0"/>
                        </a:spcBef>
                        <a:spcAft>
                          <a:spcPts val="0"/>
                        </a:spcAft>
                      </a:pP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The app should scan barcode of cloths.</a:t>
                      </a:r>
                      <a:endParaRPr lang="en-US" sz="1000" dirty="0">
                        <a:effectLst/>
                        <a:latin typeface="Calibri"/>
                        <a:ea typeface="Calibri"/>
                        <a:cs typeface="Times New Roman"/>
                      </a:endParaRPr>
                    </a:p>
                  </a:txBody>
                  <a:tcPr marL="33380" marR="33380" marT="0" marB="0"/>
                </a:tc>
                <a:tc>
                  <a:txBody>
                    <a:bodyPr/>
                    <a:lstStyle/>
                    <a:p>
                      <a:pPr marL="0" marR="0">
                        <a:lnSpc>
                          <a:spcPct val="107000"/>
                        </a:lnSpc>
                        <a:spcBef>
                          <a:spcPts val="0"/>
                        </a:spcBef>
                        <a:spcAft>
                          <a:spcPts val="0"/>
                        </a:spcAft>
                      </a:pPr>
                      <a:r>
                        <a:rPr lang="en-AU" sz="1000" dirty="0">
                          <a:effectLst/>
                        </a:rPr>
                        <a:t>T6 The interface of mobile app should be shown after successful login – 1 day (</a:t>
                      </a:r>
                      <a:r>
                        <a:rPr lang="en-AU" sz="1000" dirty="0" err="1">
                          <a:effectLst/>
                        </a:rPr>
                        <a:t>Roshan</a:t>
                      </a: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T7 The app should be able to scan barcodes – 1 day (</a:t>
                      </a:r>
                      <a:r>
                        <a:rPr lang="en-AU" sz="1000" dirty="0" err="1">
                          <a:effectLst/>
                        </a:rPr>
                        <a:t>Roshan</a:t>
                      </a:r>
                      <a:r>
                        <a:rPr lang="en-AU" sz="1000" dirty="0">
                          <a:effectLst/>
                        </a:rPr>
                        <a:t> &amp; Mohammad)</a:t>
                      </a:r>
                      <a:endParaRPr lang="en-US" sz="1000" dirty="0">
                        <a:effectLst/>
                      </a:endParaRPr>
                    </a:p>
                    <a:p>
                      <a:pPr marL="0" marR="0">
                        <a:lnSpc>
                          <a:spcPct val="107000"/>
                        </a:lnSpc>
                        <a:spcBef>
                          <a:spcPts val="0"/>
                        </a:spcBef>
                        <a:spcAft>
                          <a:spcPts val="0"/>
                        </a:spcAft>
                      </a:pP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T8 Information retrieved from barcode is shown in interface – 1 day (</a:t>
                      </a:r>
                      <a:r>
                        <a:rPr lang="en-AU" sz="1000" dirty="0" err="1">
                          <a:effectLst/>
                        </a:rPr>
                        <a:t>Jashandeep</a:t>
                      </a: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 </a:t>
                      </a:r>
                      <a:endParaRPr lang="en-US" sz="1000" dirty="0">
                        <a:effectLst/>
                      </a:endParaRPr>
                    </a:p>
                    <a:p>
                      <a:pPr marL="0" marR="0">
                        <a:lnSpc>
                          <a:spcPct val="107000"/>
                        </a:lnSpc>
                        <a:spcBef>
                          <a:spcPts val="0"/>
                        </a:spcBef>
                        <a:spcAft>
                          <a:spcPts val="0"/>
                        </a:spcAft>
                      </a:pPr>
                      <a:r>
                        <a:rPr lang="en-AU" sz="1000" dirty="0">
                          <a:effectLst/>
                        </a:rPr>
                        <a:t>T9 Design activity diagram of the account creation process – 1 day (Kamal)</a:t>
                      </a:r>
                      <a:endParaRPr lang="en-US" sz="1000" dirty="0">
                        <a:effectLst/>
                      </a:endParaRPr>
                    </a:p>
                    <a:p>
                      <a:pPr marL="0" marR="0" indent="457200">
                        <a:lnSpc>
                          <a:spcPct val="107000"/>
                        </a:lnSpc>
                        <a:spcBef>
                          <a:spcPts val="0"/>
                        </a:spcBef>
                        <a:spcAft>
                          <a:spcPts val="0"/>
                        </a:spcAft>
                      </a:pPr>
                      <a:r>
                        <a:rPr lang="en-AU" sz="1000" dirty="0">
                          <a:effectLst/>
                        </a:rPr>
                        <a:t> </a:t>
                      </a:r>
                      <a:endParaRPr lang="en-US" sz="1000" dirty="0">
                        <a:effectLst/>
                        <a:latin typeface="Calibri"/>
                        <a:ea typeface="Calibri"/>
                        <a:cs typeface="Times New Roman"/>
                      </a:endParaRPr>
                    </a:p>
                  </a:txBody>
                  <a:tcPr marL="33380" marR="33380" marT="0" marB="0"/>
                </a:tc>
              </a:tr>
            </a:tbl>
          </a:graphicData>
        </a:graphic>
      </p:graphicFrame>
    </p:spTree>
    <p:extLst>
      <p:ext uri="{BB962C8B-B14F-4D97-AF65-F5344CB8AC3E}">
        <p14:creationId xmlns:p14="http://schemas.microsoft.com/office/powerpoint/2010/main" val="308568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 xmlns:a16="http://schemas.microsoft.com/office/drawing/2014/main" id="{D64A12F0-8158-4372-9761-AD0A6ED30C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69A28C48-C8C9-423F-9B96-9DAA10040AA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0" y="-1"/>
            <a:ext cx="5832764" cy="6857999"/>
          </a:xfrm>
          <a:prstGeom prst="rect">
            <a:avLst/>
          </a:prstGeom>
          <a:noFill/>
          <a:ln w="190500">
            <a:noFill/>
          </a:ln>
        </p:spPr>
      </p:pic>
      <p:sp>
        <p:nvSpPr>
          <p:cNvPr id="8" name="TextBox 7">
            <a:extLst>
              <a:ext uri="{FF2B5EF4-FFF2-40B4-BE49-F238E27FC236}">
                <a16:creationId xmlns="" xmlns:a16="http://schemas.microsoft.com/office/drawing/2014/main" id="{E82E51AB-5A4E-4FF2-B374-CBF8DC0220C7}"/>
              </a:ext>
            </a:extLst>
          </p:cNvPr>
          <p:cNvSpPr txBox="1"/>
          <p:nvPr/>
        </p:nvSpPr>
        <p:spPr>
          <a:xfrm>
            <a:off x="7079673" y="1893516"/>
            <a:ext cx="3463636" cy="1938992"/>
          </a:xfrm>
          <a:prstGeom prst="rect">
            <a:avLst/>
          </a:prstGeom>
          <a:noFill/>
        </p:spPr>
        <p:txBody>
          <a:bodyPr wrap="square">
            <a:spAutoFit/>
          </a:bodyPr>
          <a:lstStyle/>
          <a:p>
            <a:r>
              <a:rPr lang="en-AU" sz="6000" b="1" dirty="0">
                <a:solidFill>
                  <a:srgbClr val="92D050"/>
                </a:solidFill>
                <a:effectLst>
                  <a:outerShdw blurRad="38100" dist="38100" dir="2700000" algn="tl">
                    <a:srgbClr val="000000">
                      <a:alpha val="43137"/>
                    </a:srgbClr>
                  </a:outerShdw>
                </a:effectLst>
              </a:rPr>
              <a:t>Activity Diagram</a:t>
            </a:r>
          </a:p>
        </p:txBody>
      </p:sp>
    </p:spTree>
    <p:extLst>
      <p:ext uri="{BB962C8B-B14F-4D97-AF65-F5344CB8AC3E}">
        <p14:creationId xmlns:p14="http://schemas.microsoft.com/office/powerpoint/2010/main" val="4101514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D9DE55A-8060-41A8-BBA0-0146844E8E52}"/>
              </a:ext>
            </a:extLst>
          </p:cNvPr>
          <p:cNvSpPr txBox="1"/>
          <p:nvPr/>
        </p:nvSpPr>
        <p:spPr>
          <a:xfrm>
            <a:off x="1248992" y="901614"/>
            <a:ext cx="9831519" cy="4154984"/>
          </a:xfrm>
          <a:prstGeom prst="rect">
            <a:avLst/>
          </a:prstGeom>
          <a:noFill/>
        </p:spPr>
        <p:txBody>
          <a:bodyPr wrap="square">
            <a:spAutoFit/>
          </a:bodyPr>
          <a:lstStyle/>
          <a:p>
            <a:pPr marL="0" indent="0">
              <a:buNone/>
            </a:pPr>
            <a:endParaRPr lang="en-AU" sz="2400" b="1" i="1" dirty="0"/>
          </a:p>
          <a:p>
            <a:pPr marL="0" indent="0">
              <a:buNone/>
            </a:pPr>
            <a:r>
              <a:rPr lang="en-AU" sz="2400" b="1" i="1" dirty="0"/>
              <a:t>THEME </a:t>
            </a:r>
            <a:endParaRPr lang="en-US" sz="2400" dirty="0"/>
          </a:p>
          <a:p>
            <a:r>
              <a:rPr lang="en-AU" sz="2400" i="1" dirty="0"/>
              <a:t>Our main aim for this project to improve inventory management  as present barcode scanners does not allow real time data editing methods such as  info about restocking  , lot numbers etc  to improve inventory control</a:t>
            </a:r>
            <a:endParaRPr lang="en-US" sz="2400" dirty="0"/>
          </a:p>
          <a:p>
            <a:pPr marL="0" indent="0">
              <a:buNone/>
            </a:pPr>
            <a:r>
              <a:rPr lang="en-AU" sz="2400" b="1" i="1" dirty="0"/>
              <a:t>REVIEW MEETINGS</a:t>
            </a:r>
            <a:endParaRPr lang="en-US" sz="2400" dirty="0"/>
          </a:p>
          <a:p>
            <a:r>
              <a:rPr lang="en-AU" sz="2400" i="1" dirty="0"/>
              <a:t>all of our review meetings with our client  went well</a:t>
            </a:r>
          </a:p>
          <a:p>
            <a:r>
              <a:rPr lang="en-AU" sz="2400" i="1" dirty="0"/>
              <a:t>all the team members work accordingly the discussions and suggestions given on work in the meeting</a:t>
            </a:r>
            <a:r>
              <a:rPr lang="en-AU" sz="2400" dirty="0"/>
              <a:t>. </a:t>
            </a:r>
          </a:p>
          <a:p>
            <a:r>
              <a:rPr lang="en-US" sz="2400" i="1" dirty="0"/>
              <a:t>Feedback was given on each of the team </a:t>
            </a:r>
            <a:r>
              <a:rPr lang="en-US" sz="2400" i="1" dirty="0" err="1"/>
              <a:t>members’s</a:t>
            </a:r>
            <a:r>
              <a:rPr lang="en-US" sz="2400" i="1" dirty="0"/>
              <a:t> work on weekly basis</a:t>
            </a:r>
          </a:p>
        </p:txBody>
      </p:sp>
      <p:sp>
        <p:nvSpPr>
          <p:cNvPr id="5" name="TextBox 4">
            <a:extLst>
              <a:ext uri="{FF2B5EF4-FFF2-40B4-BE49-F238E27FC236}">
                <a16:creationId xmlns="" xmlns:a16="http://schemas.microsoft.com/office/drawing/2014/main" id="{FFC770ED-B786-4D9A-82C1-95A03A774F2A}"/>
              </a:ext>
            </a:extLst>
          </p:cNvPr>
          <p:cNvSpPr txBox="1"/>
          <p:nvPr/>
        </p:nvSpPr>
        <p:spPr>
          <a:xfrm>
            <a:off x="1660931" y="479027"/>
            <a:ext cx="6094854" cy="830997"/>
          </a:xfrm>
          <a:prstGeom prst="rect">
            <a:avLst/>
          </a:prstGeom>
          <a:noFill/>
        </p:spPr>
        <p:txBody>
          <a:bodyPr wrap="square">
            <a:spAutoFit/>
          </a:bodyPr>
          <a:lstStyle/>
          <a:p>
            <a:r>
              <a:rPr lang="en-AU" sz="2400" b="1" i="1" dirty="0"/>
              <a:t>DEMONSTRATION OF DEVELOPMENT PROGRESS</a:t>
            </a:r>
            <a:endParaRPr lang="en-AU" sz="2400" dirty="0"/>
          </a:p>
        </p:txBody>
      </p:sp>
    </p:spTree>
    <p:extLst>
      <p:ext uri="{BB962C8B-B14F-4D97-AF65-F5344CB8AC3E}">
        <p14:creationId xmlns:p14="http://schemas.microsoft.com/office/powerpoint/2010/main" val="265102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D7C1D8-ADC9-4C6B-906C-01503301F8C2}"/>
              </a:ext>
            </a:extLst>
          </p:cNvPr>
          <p:cNvSpPr txBox="1"/>
          <p:nvPr/>
        </p:nvSpPr>
        <p:spPr>
          <a:xfrm>
            <a:off x="1576137" y="592230"/>
            <a:ext cx="8117878" cy="461665"/>
          </a:xfrm>
          <a:prstGeom prst="rect">
            <a:avLst/>
          </a:prstGeom>
          <a:noFill/>
        </p:spPr>
        <p:txBody>
          <a:bodyPr wrap="square">
            <a:spAutoFit/>
          </a:bodyPr>
          <a:lstStyle/>
          <a:p>
            <a:r>
              <a:rPr lang="en-AU" sz="2400" b="1" i="1" dirty="0">
                <a:effectLst>
                  <a:outerShdw blurRad="38100" dist="38100" dir="2700000" algn="tl">
                    <a:srgbClr val="000000">
                      <a:alpha val="43137"/>
                    </a:srgbClr>
                  </a:outerShdw>
                </a:effectLst>
              </a:rPr>
              <a:t>MAJOR TASK ACCOMPLISHED after grooming meetings </a:t>
            </a:r>
            <a:endParaRPr lang="en-AU" sz="2400" b="1" dirty="0">
              <a:effectLst>
                <a:outerShdw blurRad="38100" dist="38100" dir="2700000" algn="tl">
                  <a:srgbClr val="000000">
                    <a:alpha val="43137"/>
                  </a:srgbClr>
                </a:outerShdw>
              </a:effectLst>
            </a:endParaRPr>
          </a:p>
        </p:txBody>
      </p:sp>
      <p:sp>
        <p:nvSpPr>
          <p:cNvPr id="5" name="TextBox 4">
            <a:extLst>
              <a:ext uri="{FF2B5EF4-FFF2-40B4-BE49-F238E27FC236}">
                <a16:creationId xmlns="" xmlns:a16="http://schemas.microsoft.com/office/drawing/2014/main" id="{0B69DB9E-AA0E-41C8-A442-351A4D913FFB}"/>
              </a:ext>
            </a:extLst>
          </p:cNvPr>
          <p:cNvSpPr txBox="1"/>
          <p:nvPr/>
        </p:nvSpPr>
        <p:spPr>
          <a:xfrm>
            <a:off x="1267325" y="1187116"/>
            <a:ext cx="9592033" cy="3539430"/>
          </a:xfrm>
          <a:prstGeom prst="rect">
            <a:avLst/>
          </a:prstGeom>
          <a:noFill/>
        </p:spPr>
        <p:txBody>
          <a:bodyPr wrap="square">
            <a:spAutoFit/>
          </a:bodyPr>
          <a:lstStyle/>
          <a:p>
            <a:pPr marL="0" lvl="0" indent="0">
              <a:buNone/>
            </a:pPr>
            <a:r>
              <a:rPr lang="en-AU" sz="1600" b="1" i="1" dirty="0"/>
              <a:t>ACCESSABILITY  </a:t>
            </a:r>
            <a:endParaRPr lang="en-US" sz="1600" dirty="0"/>
          </a:p>
          <a:p>
            <a:r>
              <a:rPr lang="en-AU" sz="1600" i="1" dirty="0"/>
              <a:t>our app infrastructure is designed in a such a way that its functionalities can be used efficiently and conveniently  </a:t>
            </a:r>
            <a:endParaRPr lang="en-US" sz="1600" dirty="0"/>
          </a:p>
          <a:p>
            <a:pPr marL="0" indent="0">
              <a:buNone/>
            </a:pPr>
            <a:r>
              <a:rPr lang="en-AU" sz="1600" i="1" dirty="0"/>
              <a:t> </a:t>
            </a:r>
            <a:endParaRPr lang="en-US" sz="1600" dirty="0"/>
          </a:p>
          <a:p>
            <a:pPr marL="0" lvl="0" indent="0">
              <a:buNone/>
            </a:pPr>
            <a:r>
              <a:rPr lang="en-AU" sz="1600" b="1" i="1" dirty="0"/>
              <a:t>CHANGE IN APP INTERFACES</a:t>
            </a:r>
            <a:endParaRPr lang="en-US" sz="1600" dirty="0"/>
          </a:p>
          <a:p>
            <a:r>
              <a:rPr lang="en-AU" sz="1600" i="1" dirty="0"/>
              <a:t>As in our 2</a:t>
            </a:r>
            <a:r>
              <a:rPr lang="en-AU" sz="1600" i="1" baseline="30000" dirty="0"/>
              <a:t>nd</a:t>
            </a:r>
            <a:r>
              <a:rPr lang="en-AU" sz="1600" i="1" dirty="0"/>
              <a:t> meeting with our client , our main focus was to make  app less time consuming thus , we  removed sort of complex activities such as Login FORMs  for users </a:t>
            </a:r>
            <a:endParaRPr lang="en-US" sz="1600" dirty="0"/>
          </a:p>
          <a:p>
            <a:pPr marL="0" indent="0">
              <a:buNone/>
            </a:pPr>
            <a:r>
              <a:rPr lang="en-AU" sz="1600" i="1" dirty="0"/>
              <a:t> </a:t>
            </a:r>
            <a:endParaRPr lang="en-US" sz="1600" dirty="0"/>
          </a:p>
          <a:p>
            <a:pPr marL="0" lvl="0" indent="0">
              <a:buNone/>
            </a:pPr>
            <a:r>
              <a:rPr lang="en-AU" sz="1600" b="1" i="1" dirty="0"/>
              <a:t>OFFLINE USE of DATABASE </a:t>
            </a:r>
            <a:endParaRPr lang="en-US" sz="1600" dirty="0"/>
          </a:p>
          <a:p>
            <a:r>
              <a:rPr lang="en-AU" sz="1600" i="1" dirty="0"/>
              <a:t>For improving </a:t>
            </a:r>
            <a:r>
              <a:rPr lang="en-AU" sz="1600" i="1" dirty="0" err="1"/>
              <a:t>ux</a:t>
            </a:r>
            <a:r>
              <a:rPr lang="en-AU" sz="1600" i="1" dirty="0"/>
              <a:t> , sometimes , cameras of the users are not able to scan barcodes due to their </a:t>
            </a:r>
            <a:r>
              <a:rPr lang="en-AU" sz="1600" i="1" dirty="0" err="1"/>
              <a:t>compatabilities</a:t>
            </a:r>
            <a:r>
              <a:rPr lang="en-AU" sz="1600" i="1" dirty="0"/>
              <a:t>, thus, we pop up with the idea of manually entering barcode number on the database at that stage </a:t>
            </a:r>
            <a:endParaRPr lang="en-US" sz="1600" dirty="0"/>
          </a:p>
          <a:p>
            <a:r>
              <a:rPr lang="en-AU" sz="1600" i="1" dirty="0"/>
              <a:t>Thus ,later on , information regarding specific product can be retrieved and business standards can be maintained</a:t>
            </a:r>
            <a:endParaRPr lang="en-US" sz="1600" dirty="0"/>
          </a:p>
        </p:txBody>
      </p:sp>
    </p:spTree>
    <p:extLst>
      <p:ext uri="{BB962C8B-B14F-4D97-AF65-F5344CB8AC3E}">
        <p14:creationId xmlns:p14="http://schemas.microsoft.com/office/powerpoint/2010/main" val="419443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 xmlns:a16="http://schemas.microsoft.com/office/drawing/2014/main" id="{D64A12F0-8158-4372-9761-AD0A6ED30C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 xmlns:a16="http://schemas.microsoft.com/office/drawing/2014/main" id="{6400712C-8303-49F4-8A19-04F0847E68E6}"/>
              </a:ext>
            </a:extLst>
          </p:cNvPr>
          <p:cNvSpPr>
            <a:spLocks noChangeArrowheads="1"/>
          </p:cNvSpPr>
          <p:nvPr/>
        </p:nvSpPr>
        <p:spPr bwMode="auto">
          <a:xfrm>
            <a:off x="3228975" y="2990815"/>
            <a:ext cx="872931" cy="80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AU" altLang="en-US" sz="1600" b="1" i="0" u="none" strike="noStrike" cap="none" normalizeH="0" baseline="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t>
            </a:r>
            <a:r>
              <a:rPr kumimoji="0" lang="en-AU" altLang="en-US" sz="1600" b="1" i="0" u="none" strike="noStrike" cap="none" normalizeH="0" baseline="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rogress</a:t>
            </a:r>
            <a:endParaRPr kumimoji="0" lang="en-AU" altLang="en-US" sz="1600" b="0" i="0" u="none" strike="noStrike" cap="none" normalizeH="0" baseline="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spcBef>
                <a:spcPct val="0"/>
              </a:spcBef>
              <a:spcAft>
                <a:spcPts val="600"/>
              </a:spcAft>
              <a:buClrTx/>
              <a:buSzTx/>
              <a:buFontTx/>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 xmlns:a16="http://schemas.microsoft.com/office/drawing/2014/main" id="{1D2CD44C-E6F2-46F6-B6AB-CDD73E1F850C}"/>
              </a:ext>
            </a:extLst>
          </p:cNvPr>
          <p:cNvGraphicFramePr>
            <a:graphicFrameLocks noGrp="1"/>
          </p:cNvGraphicFramePr>
          <p:nvPr>
            <p:extLst>
              <p:ext uri="{D42A27DB-BD31-4B8C-83A1-F6EECF244321}">
                <p14:modId xmlns:p14="http://schemas.microsoft.com/office/powerpoint/2010/main" val="4170178030"/>
              </p:ext>
            </p:extLst>
          </p:nvPr>
        </p:nvGraphicFramePr>
        <p:xfrm>
          <a:off x="933487" y="1598094"/>
          <a:ext cx="10322733" cy="4528089"/>
        </p:xfrm>
        <a:graphic>
          <a:graphicData uri="http://schemas.openxmlformats.org/drawingml/2006/table">
            <a:tbl>
              <a:tblPr firstRow="1" firstCol="1" bandRow="1">
                <a:tableStyleId>{5C22544A-7EE6-4342-B048-85BDC9FD1C3A}</a:tableStyleId>
              </a:tblPr>
              <a:tblGrid>
                <a:gridCol w="6959383">
                  <a:extLst>
                    <a:ext uri="{9D8B030D-6E8A-4147-A177-3AD203B41FA5}">
                      <a16:colId xmlns="" xmlns:a16="http://schemas.microsoft.com/office/drawing/2014/main" val="1311312143"/>
                    </a:ext>
                  </a:extLst>
                </a:gridCol>
                <a:gridCol w="3363350">
                  <a:extLst>
                    <a:ext uri="{9D8B030D-6E8A-4147-A177-3AD203B41FA5}">
                      <a16:colId xmlns="" xmlns:a16="http://schemas.microsoft.com/office/drawing/2014/main" val="1485063170"/>
                    </a:ext>
                  </a:extLst>
                </a:gridCol>
              </a:tblGrid>
              <a:tr h="503121">
                <a:tc>
                  <a:txBody>
                    <a:bodyPr/>
                    <a:lstStyle/>
                    <a:p>
                      <a:pPr>
                        <a:lnSpc>
                          <a:spcPct val="107000"/>
                        </a:lnSpc>
                        <a:spcAft>
                          <a:spcPts val="800"/>
                        </a:spcAft>
                      </a:pPr>
                      <a:r>
                        <a:rPr lang="en-AU" sz="2700">
                          <a:effectLst/>
                        </a:rPr>
                        <a:t>Task</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Progress</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1602309322"/>
                  </a:ext>
                </a:extLst>
              </a:tr>
              <a:tr h="503121">
                <a:tc>
                  <a:txBody>
                    <a:bodyPr/>
                    <a:lstStyle/>
                    <a:p>
                      <a:pPr>
                        <a:lnSpc>
                          <a:spcPct val="107000"/>
                        </a:lnSpc>
                        <a:spcAft>
                          <a:spcPts val="800"/>
                        </a:spcAft>
                      </a:pPr>
                      <a:r>
                        <a:rPr lang="en-AU" sz="2700">
                          <a:effectLst/>
                        </a:rPr>
                        <a:t>Project Vision</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Completed</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2155167595"/>
                  </a:ext>
                </a:extLst>
              </a:tr>
              <a:tr h="503121">
                <a:tc>
                  <a:txBody>
                    <a:bodyPr/>
                    <a:lstStyle/>
                    <a:p>
                      <a:pPr>
                        <a:lnSpc>
                          <a:spcPct val="107000"/>
                        </a:lnSpc>
                        <a:spcAft>
                          <a:spcPts val="800"/>
                        </a:spcAft>
                      </a:pPr>
                      <a:r>
                        <a:rPr lang="en-AU" sz="2700">
                          <a:effectLst/>
                        </a:rPr>
                        <a:t>Product Backlog</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Completed</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2648542136"/>
                  </a:ext>
                </a:extLst>
              </a:tr>
              <a:tr h="503121">
                <a:tc>
                  <a:txBody>
                    <a:bodyPr/>
                    <a:lstStyle/>
                    <a:p>
                      <a:pPr>
                        <a:lnSpc>
                          <a:spcPct val="107000"/>
                        </a:lnSpc>
                        <a:spcAft>
                          <a:spcPts val="800"/>
                        </a:spcAft>
                      </a:pPr>
                      <a:r>
                        <a:rPr lang="en-AU" sz="2700">
                          <a:effectLst/>
                        </a:rPr>
                        <a:t>Project Plan</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Completed</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2685403059"/>
                  </a:ext>
                </a:extLst>
              </a:tr>
              <a:tr h="503121">
                <a:tc>
                  <a:txBody>
                    <a:bodyPr/>
                    <a:lstStyle/>
                    <a:p>
                      <a:pPr>
                        <a:lnSpc>
                          <a:spcPct val="107000"/>
                        </a:lnSpc>
                        <a:spcAft>
                          <a:spcPts val="800"/>
                        </a:spcAft>
                      </a:pPr>
                      <a:r>
                        <a:rPr lang="en-AU" sz="2700">
                          <a:effectLst/>
                        </a:rPr>
                        <a:t>Sprint 1</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Completed</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1166822045"/>
                  </a:ext>
                </a:extLst>
              </a:tr>
              <a:tr h="503121">
                <a:tc>
                  <a:txBody>
                    <a:bodyPr/>
                    <a:lstStyle/>
                    <a:p>
                      <a:pPr>
                        <a:lnSpc>
                          <a:spcPct val="107000"/>
                        </a:lnSpc>
                        <a:spcAft>
                          <a:spcPts val="800"/>
                        </a:spcAft>
                      </a:pPr>
                      <a:r>
                        <a:rPr lang="en-AU" sz="2700">
                          <a:effectLst/>
                        </a:rPr>
                        <a:t>Development Demonstration 1</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In progress</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47050564"/>
                  </a:ext>
                </a:extLst>
              </a:tr>
              <a:tr h="503121">
                <a:tc>
                  <a:txBody>
                    <a:bodyPr/>
                    <a:lstStyle/>
                    <a:p>
                      <a:pPr>
                        <a:lnSpc>
                          <a:spcPct val="107000"/>
                        </a:lnSpc>
                        <a:spcAft>
                          <a:spcPts val="800"/>
                        </a:spcAft>
                      </a:pPr>
                      <a:r>
                        <a:rPr lang="en-AU" sz="2700">
                          <a:effectLst/>
                        </a:rPr>
                        <a:t>Sprint 2 </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In progress</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4223602919"/>
                  </a:ext>
                </a:extLst>
              </a:tr>
              <a:tr h="503121">
                <a:tc>
                  <a:txBody>
                    <a:bodyPr/>
                    <a:lstStyle/>
                    <a:p>
                      <a:pPr>
                        <a:lnSpc>
                          <a:spcPct val="107000"/>
                        </a:lnSpc>
                        <a:spcAft>
                          <a:spcPts val="800"/>
                        </a:spcAft>
                      </a:pPr>
                      <a:r>
                        <a:rPr lang="en-AU" sz="2700">
                          <a:effectLst/>
                        </a:rPr>
                        <a:t>Development Demonstration 2</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a:effectLst/>
                        </a:rPr>
                        <a:t>In progress</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2211818004"/>
                  </a:ext>
                </a:extLst>
              </a:tr>
              <a:tr h="503121">
                <a:tc>
                  <a:txBody>
                    <a:bodyPr/>
                    <a:lstStyle/>
                    <a:p>
                      <a:pPr>
                        <a:lnSpc>
                          <a:spcPct val="107000"/>
                        </a:lnSpc>
                        <a:spcAft>
                          <a:spcPts val="800"/>
                        </a:spcAft>
                      </a:pPr>
                      <a:r>
                        <a:rPr lang="en-AU" sz="2700">
                          <a:effectLst/>
                        </a:rPr>
                        <a:t>Prototype</a:t>
                      </a:r>
                      <a:endParaRPr lang="en-AU" sz="270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tc>
                  <a:txBody>
                    <a:bodyPr/>
                    <a:lstStyle/>
                    <a:p>
                      <a:pPr>
                        <a:lnSpc>
                          <a:spcPct val="107000"/>
                        </a:lnSpc>
                        <a:spcAft>
                          <a:spcPts val="800"/>
                        </a:spcAft>
                      </a:pPr>
                      <a:r>
                        <a:rPr lang="en-AU" sz="2700" dirty="0">
                          <a:effectLst/>
                        </a:rPr>
                        <a:t>In progress</a:t>
                      </a:r>
                      <a:endParaRPr lang="en-AU" sz="2700" dirty="0">
                        <a:effectLst/>
                        <a:latin typeface="Calibri" panose="020F0502020204030204" pitchFamily="34" charset="0"/>
                        <a:ea typeface="Calibri" panose="020F0502020204030204" pitchFamily="34" charset="0"/>
                        <a:cs typeface="Times New Roman" panose="02020603050405020304" pitchFamily="18" charset="0"/>
                      </a:endParaRPr>
                    </a:p>
                  </a:txBody>
                  <a:tcPr marL="166729" marR="166729" marT="0" marB="0"/>
                </a:tc>
                <a:extLst>
                  <a:ext uri="{0D108BD9-81ED-4DB2-BD59-A6C34878D82A}">
                    <a16:rowId xmlns="" xmlns:a16="http://schemas.microsoft.com/office/drawing/2014/main" val="2120896409"/>
                  </a:ext>
                </a:extLst>
              </a:tr>
            </a:tbl>
          </a:graphicData>
        </a:graphic>
      </p:graphicFrame>
      <p:sp>
        <p:nvSpPr>
          <p:cNvPr id="7" name="TextBox 6">
            <a:extLst>
              <a:ext uri="{FF2B5EF4-FFF2-40B4-BE49-F238E27FC236}">
                <a16:creationId xmlns="" xmlns:a16="http://schemas.microsoft.com/office/drawing/2014/main" id="{F20D7F50-4DBD-4192-83C7-74AC5F7A973B}"/>
              </a:ext>
            </a:extLst>
          </p:cNvPr>
          <p:cNvSpPr txBox="1"/>
          <p:nvPr/>
        </p:nvSpPr>
        <p:spPr>
          <a:xfrm>
            <a:off x="2827421" y="611271"/>
            <a:ext cx="6094854" cy="721736"/>
          </a:xfrm>
          <a:prstGeom prst="rect">
            <a:avLst/>
          </a:prstGeom>
          <a:noFill/>
        </p:spPr>
        <p:txBody>
          <a:bodyPr wrap="square">
            <a:spAutoFit/>
          </a:bodyPr>
          <a:lstStyle/>
          <a:p>
            <a:pPr algn="ctr">
              <a:lnSpc>
                <a:spcPct val="107000"/>
              </a:lnSpc>
              <a:spcBef>
                <a:spcPts val="1200"/>
              </a:spcBef>
            </a:pPr>
            <a:r>
              <a:rPr lang="en-AU" sz="4000" b="1" kern="0" dirty="0">
                <a:solidFill>
                  <a:srgbClr val="92D050"/>
                </a:solidFill>
                <a:effectLst>
                  <a:outerShdw blurRad="38100" dist="38100" dir="2700000" algn="tl">
                    <a:srgbClr val="000000">
                      <a:alpha val="43137"/>
                    </a:srgbClr>
                  </a:outerShdw>
                </a:effectLst>
                <a:latin typeface="Calibri Light" panose="020F0302020204030204" pitchFamily="34" charset="0"/>
                <a:ea typeface="Times New Roman" panose="02020603050405020304" pitchFamily="18" charset="0"/>
                <a:cs typeface="Times New Roman" panose="02020603050405020304" pitchFamily="18" charset="0"/>
              </a:rPr>
              <a:t>Progress</a:t>
            </a:r>
          </a:p>
        </p:txBody>
      </p:sp>
    </p:spTree>
    <p:extLst>
      <p:ext uri="{BB962C8B-B14F-4D97-AF65-F5344CB8AC3E}">
        <p14:creationId xmlns:p14="http://schemas.microsoft.com/office/powerpoint/2010/main" val="23934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0C8913A-5CBB-4EAF-A4F9-E8D0E7D1F6BB}"/>
              </a:ext>
            </a:extLst>
          </p:cNvPr>
          <p:cNvSpPr txBox="1"/>
          <p:nvPr/>
        </p:nvSpPr>
        <p:spPr>
          <a:xfrm>
            <a:off x="0" y="0"/>
            <a:ext cx="12192000" cy="4344138"/>
          </a:xfrm>
          <a:prstGeom prst="rect">
            <a:avLst/>
          </a:prstGeom>
          <a:noFill/>
        </p:spPr>
        <p:txBody>
          <a:bodyPr wrap="square">
            <a:spAutoFit/>
          </a:bodyPr>
          <a:lstStyle/>
          <a:p>
            <a:pPr>
              <a:lnSpc>
                <a:spcPct val="107000"/>
              </a:lnSpc>
              <a:spcAft>
                <a:spcPts val="800"/>
              </a:spcAft>
            </a:pPr>
            <a:r>
              <a:rPr lang="en-AU" sz="2800" b="1" dirty="0">
                <a:effectLst/>
                <a:latin typeface="Calibri" panose="020F0502020204030204" pitchFamily="34" charset="0"/>
                <a:ea typeface="Calibri" panose="020F0502020204030204" pitchFamily="34" charset="0"/>
                <a:cs typeface="Times New Roman" panose="02020603050405020304" pitchFamily="18" charset="0"/>
              </a:rPr>
              <a:t>Item 1:</a:t>
            </a:r>
            <a:r>
              <a:rPr lang="en-AU" sz="2800" dirty="0">
                <a:effectLst/>
                <a:latin typeface="Calibri" panose="020F0502020204030204" pitchFamily="34" charset="0"/>
                <a:ea typeface="Calibri" panose="020F0502020204030204" pitchFamily="34" charset="0"/>
                <a:cs typeface="Times New Roman" panose="02020603050405020304" pitchFamily="18" charset="0"/>
              </a:rPr>
              <a:t> What went well?</a:t>
            </a:r>
          </a:p>
          <a:p>
            <a:pPr marL="342900" lvl="0" indent="-342900">
              <a:lnSpc>
                <a:spcPct val="107000"/>
              </a:lnSpc>
              <a:buFont typeface="Symbol" panose="05050102010706020507" pitchFamily="18" charset="2"/>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The demonstration of tasks went well.</a:t>
            </a:r>
          </a:p>
          <a:p>
            <a:pPr marL="342900" lvl="0" indent="-342900">
              <a:lnSpc>
                <a:spcPct val="107000"/>
              </a:lnSpc>
              <a:buFont typeface="Symbol" panose="05050102010706020507" pitchFamily="18" charset="2"/>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Each of the team members participated on the zoom meeting with the client and were engaging.</a:t>
            </a:r>
          </a:p>
          <a:p>
            <a:pPr marL="342900" lvl="0" indent="-342900">
              <a:lnSpc>
                <a:spcPct val="107000"/>
              </a:lnSpc>
              <a:buFont typeface="Symbol" panose="05050102010706020507" pitchFamily="18" charset="2"/>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Project work was divided equally among the team members and essential resources were accumulated to come up with the best solution.</a:t>
            </a:r>
          </a:p>
          <a:p>
            <a:pPr marL="342900" lvl="0" indent="-342900">
              <a:lnSpc>
                <a:spcPct val="107000"/>
              </a:lnSpc>
              <a:buFont typeface="Symbol" panose="05050102010706020507" pitchFamily="18" charset="2"/>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Team members had the clear understanding of a project and how it could be achieved.</a:t>
            </a:r>
          </a:p>
          <a:p>
            <a:pPr marL="342900" lvl="0" indent="-342900">
              <a:lnSpc>
                <a:spcPct val="107000"/>
              </a:lnSpc>
              <a:spcAft>
                <a:spcPts val="800"/>
              </a:spcAft>
              <a:buFont typeface="Symbol" panose="05050102010706020507" pitchFamily="18" charset="2"/>
              <a:buChar char=""/>
            </a:pPr>
            <a:r>
              <a:rPr lang="en-AU" sz="2800" dirty="0">
                <a:effectLst/>
                <a:latin typeface="Calibri" panose="020F0502020204030204" pitchFamily="34" charset="0"/>
                <a:ea typeface="Calibri" panose="020F0502020204030204" pitchFamily="34" charset="0"/>
                <a:cs typeface="Times New Roman" panose="02020603050405020304" pitchFamily="18" charset="0"/>
              </a:rPr>
              <a:t>Improved backlog requirements.</a:t>
            </a:r>
          </a:p>
        </p:txBody>
      </p:sp>
    </p:spTree>
    <p:extLst>
      <p:ext uri="{BB962C8B-B14F-4D97-AF65-F5344CB8AC3E}">
        <p14:creationId xmlns:p14="http://schemas.microsoft.com/office/powerpoint/2010/main" val="304233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ABE5F50-C78E-4215-9DD5-91ECF6B266AE}"/>
              </a:ext>
            </a:extLst>
          </p:cNvPr>
          <p:cNvSpPr txBox="1"/>
          <p:nvPr/>
        </p:nvSpPr>
        <p:spPr>
          <a:xfrm>
            <a:off x="27709" y="-1"/>
            <a:ext cx="12136582" cy="3733971"/>
          </a:xfrm>
          <a:prstGeom prst="rect">
            <a:avLst/>
          </a:prstGeom>
          <a:noFill/>
        </p:spPr>
        <p:txBody>
          <a:bodyPr wrap="square">
            <a:spAutoFit/>
          </a:bodyPr>
          <a:lstStyle/>
          <a:p>
            <a:pPr>
              <a:lnSpc>
                <a:spcPct val="107000"/>
              </a:lnSpc>
              <a:spcAft>
                <a:spcPts val="800"/>
              </a:spcAft>
            </a:pPr>
            <a:r>
              <a:rPr lang="en-AU" sz="2400" b="1" dirty="0">
                <a:effectLst/>
                <a:latin typeface="Calibri" panose="020F0502020204030204" pitchFamily="34" charset="0"/>
                <a:ea typeface="Calibri" panose="020F0502020204030204" pitchFamily="34" charset="0"/>
                <a:cs typeface="Times New Roman" panose="02020603050405020304" pitchFamily="18" charset="0"/>
              </a:rPr>
              <a:t>Item 2:</a:t>
            </a:r>
            <a:r>
              <a:rPr lang="en-AU" sz="2400" dirty="0">
                <a:effectLst/>
                <a:latin typeface="Calibri" panose="020F0502020204030204" pitchFamily="34" charset="0"/>
                <a:ea typeface="Calibri" panose="020F0502020204030204" pitchFamily="34" charset="0"/>
                <a:cs typeface="Times New Roman" panose="02020603050405020304" pitchFamily="18" charset="0"/>
              </a:rPr>
              <a:t> What could be improved?</a:t>
            </a:r>
          </a:p>
          <a:p>
            <a:pPr marL="342900" lvl="0" indent="-342900">
              <a:lnSpc>
                <a:spcPct val="107000"/>
              </a:lnSpc>
              <a:buFont typeface="Symbol" panose="05050102010706020507" pitchFamily="18" charset="2"/>
              <a:buChar char=""/>
            </a:pPr>
            <a:r>
              <a:rPr lang="en-AU" sz="2400" dirty="0">
                <a:effectLst/>
                <a:latin typeface="Calibri" panose="020F0502020204030204" pitchFamily="34" charset="0"/>
                <a:ea typeface="Calibri" panose="020F0502020204030204" pitchFamily="34" charset="0"/>
                <a:cs typeface="Times New Roman" panose="02020603050405020304" pitchFamily="18" charset="0"/>
              </a:rPr>
              <a:t>User interface could be improved.</a:t>
            </a:r>
          </a:p>
          <a:p>
            <a:pPr marL="342900" lvl="0" indent="-342900">
              <a:lnSpc>
                <a:spcPct val="107000"/>
              </a:lnSpc>
              <a:buFont typeface="Symbol" panose="05050102010706020507" pitchFamily="18" charset="2"/>
              <a:buChar char=""/>
            </a:pPr>
            <a:r>
              <a:rPr lang="en-AU" sz="2400" dirty="0">
                <a:effectLst/>
                <a:latin typeface="Calibri" panose="020F0502020204030204" pitchFamily="34" charset="0"/>
                <a:ea typeface="Calibri" panose="020F0502020204030204" pitchFamily="34" charset="0"/>
                <a:cs typeface="Times New Roman" panose="02020603050405020304" pitchFamily="18" charset="0"/>
              </a:rPr>
              <a:t>Monitoring of actual tasks should be done regularly.</a:t>
            </a:r>
          </a:p>
          <a:p>
            <a:pPr marL="342900" lvl="0" indent="-342900">
              <a:lnSpc>
                <a:spcPct val="107000"/>
              </a:lnSpc>
              <a:buFont typeface="Symbol" panose="05050102010706020507" pitchFamily="18" charset="2"/>
              <a:buChar char=""/>
            </a:pPr>
            <a:r>
              <a:rPr lang="en-AU" sz="2400" dirty="0">
                <a:effectLst/>
                <a:latin typeface="Calibri" panose="020F0502020204030204" pitchFamily="34" charset="0"/>
                <a:ea typeface="Calibri" panose="020F0502020204030204" pitchFamily="34" charset="0"/>
                <a:cs typeface="Times New Roman" panose="02020603050405020304" pitchFamily="18" charset="0"/>
              </a:rPr>
              <a:t>Each of the members in a group could not attend the call or respond to the text message in some cases because of their busy schedule thus, meeting could have been done several times in a week by mentioning exact date and time.</a:t>
            </a:r>
          </a:p>
          <a:p>
            <a:pPr marL="342900" lvl="0" indent="-342900">
              <a:lnSpc>
                <a:spcPct val="107000"/>
              </a:lnSpc>
              <a:buFont typeface="Symbol" panose="05050102010706020507" pitchFamily="18" charset="2"/>
              <a:buChar char=""/>
            </a:pPr>
            <a:r>
              <a:rPr lang="en-AU" sz="2400" dirty="0">
                <a:effectLst/>
                <a:latin typeface="Calibri" panose="020F0502020204030204" pitchFamily="34" charset="0"/>
                <a:ea typeface="Calibri" panose="020F0502020204030204" pitchFamily="34" charset="0"/>
                <a:cs typeface="Times New Roman" panose="02020603050405020304" pitchFamily="18" charset="0"/>
              </a:rPr>
              <a:t>We should have broadened our knowledge regarding app development and its convenience to the client and our daily tasks should be controlled and monitored. </a:t>
            </a:r>
          </a:p>
          <a:p>
            <a:pPr marL="342900" lvl="0" indent="-342900">
              <a:lnSpc>
                <a:spcPct val="107000"/>
              </a:lnSpc>
              <a:spcAft>
                <a:spcPts val="800"/>
              </a:spcAft>
              <a:buFont typeface="Symbol" panose="05050102010706020507" pitchFamily="18" charset="2"/>
              <a:buChar char=""/>
            </a:pPr>
            <a:r>
              <a:rPr lang="en-AU" sz="2400" dirty="0">
                <a:effectLst/>
                <a:latin typeface="Calibri" panose="020F0502020204030204" pitchFamily="34" charset="0"/>
                <a:ea typeface="Calibri" panose="020F0502020204030204" pitchFamily="34" charset="0"/>
                <a:cs typeface="Times New Roman" panose="02020603050405020304" pitchFamily="18" charset="0"/>
              </a:rPr>
              <a:t>Each task should be finished on estimated time.</a:t>
            </a:r>
          </a:p>
        </p:txBody>
      </p:sp>
    </p:spTree>
    <p:extLst>
      <p:ext uri="{BB962C8B-B14F-4D97-AF65-F5344CB8AC3E}">
        <p14:creationId xmlns:p14="http://schemas.microsoft.com/office/powerpoint/2010/main" val="64665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2674" y="568450"/>
            <a:ext cx="6096000" cy="3956468"/>
          </a:xfrm>
          <a:prstGeom prst="rect">
            <a:avLst/>
          </a:prstGeom>
        </p:spPr>
        <p:txBody>
          <a:bodyPr>
            <a:spAutoFit/>
          </a:bodyPr>
          <a:lstStyle/>
          <a:p>
            <a:pPr>
              <a:lnSpc>
                <a:spcPct val="107000"/>
              </a:lnSpc>
              <a:spcAft>
                <a:spcPts val="800"/>
              </a:spcAft>
            </a:pPr>
            <a:r>
              <a:rPr lang="en-AU" b="1" dirty="0">
                <a:latin typeface="Calibri" panose="020F0502020204030204" pitchFamily="34" charset="0"/>
                <a:ea typeface="Calibri" panose="020F0502020204030204" pitchFamily="34" charset="0"/>
                <a:cs typeface="Times New Roman" panose="02020603050405020304" pitchFamily="18" charset="0"/>
              </a:rPr>
              <a:t>Item 3:</a:t>
            </a:r>
            <a:r>
              <a:rPr lang="en-AU" dirty="0">
                <a:latin typeface="Calibri" panose="020F0502020204030204" pitchFamily="34" charset="0"/>
                <a:ea typeface="Calibri" panose="020F0502020204030204" pitchFamily="34" charset="0"/>
                <a:cs typeface="Times New Roman" panose="02020603050405020304" pitchFamily="18" charset="0"/>
              </a:rPr>
              <a:t> What can we do?</a:t>
            </a:r>
          </a:p>
          <a:p>
            <a:pPr marL="342900" lvl="0" indent="-342900">
              <a:lnSpc>
                <a:spcPct val="107000"/>
              </a:lnSpc>
              <a:buFont typeface="Symbol" panose="05050102010706020507" pitchFamily="18" charset="2"/>
              <a:buChar char=""/>
            </a:pPr>
            <a:r>
              <a:rPr lang="en-AU" dirty="0">
                <a:latin typeface="Calibri" panose="020F0502020204030204" pitchFamily="34" charset="0"/>
                <a:ea typeface="Calibri" panose="020F0502020204030204" pitchFamily="34" charset="0"/>
                <a:cs typeface="Times New Roman" panose="02020603050405020304" pitchFamily="18" charset="0"/>
              </a:rPr>
              <a:t>Email drafts frequently to client and supervisor to get feedbacks.</a:t>
            </a:r>
          </a:p>
          <a:p>
            <a:pPr marL="342900" lvl="0" indent="-342900">
              <a:lnSpc>
                <a:spcPct val="107000"/>
              </a:lnSpc>
              <a:buFont typeface="Symbol" panose="05050102010706020507" pitchFamily="18" charset="2"/>
              <a:buChar char=""/>
            </a:pPr>
            <a:r>
              <a:rPr lang="en-AU" dirty="0">
                <a:latin typeface="Calibri" panose="020F0502020204030204" pitchFamily="34" charset="0"/>
                <a:ea typeface="Calibri" panose="020F0502020204030204" pitchFamily="34" charset="0"/>
                <a:cs typeface="Times New Roman" panose="02020603050405020304" pitchFamily="18" charset="0"/>
              </a:rPr>
              <a:t>As stand up meeting, we are doing on regular basis as well as before our meeting with clients and supervisors, we can increase the time for being more focused on questionaries.</a:t>
            </a:r>
          </a:p>
          <a:p>
            <a:pPr marL="342900" lvl="0" indent="-342900">
              <a:lnSpc>
                <a:spcPct val="107000"/>
              </a:lnSpc>
              <a:spcAft>
                <a:spcPts val="800"/>
              </a:spcAft>
              <a:buFont typeface="Symbol" panose="05050102010706020507" pitchFamily="18" charset="2"/>
              <a:buChar char=""/>
            </a:pPr>
            <a:r>
              <a:rPr lang="en-AU" dirty="0">
                <a:latin typeface="Calibri" panose="020F0502020204030204" pitchFamily="34" charset="0"/>
                <a:ea typeface="Calibri" panose="020F0502020204030204" pitchFamily="34" charset="0"/>
                <a:cs typeface="Times New Roman" panose="02020603050405020304" pitchFamily="18" charset="0"/>
              </a:rPr>
              <a:t>Give personal feedback and points of views on each of the team members by one another.</a:t>
            </a:r>
          </a:p>
          <a:p>
            <a:pPr>
              <a:lnSpc>
                <a:spcPct val="107000"/>
              </a:lnSpc>
              <a:spcAft>
                <a:spcPts val="800"/>
              </a:spcAft>
            </a:pPr>
            <a:r>
              <a:rPr lang="en-AU" b="1" dirty="0">
                <a:latin typeface="Calibri" panose="020F0502020204030204" pitchFamily="34" charset="0"/>
                <a:ea typeface="Calibri" panose="020F0502020204030204" pitchFamily="34" charset="0"/>
                <a:cs typeface="Times New Roman" panose="02020603050405020304" pitchFamily="18" charset="0"/>
              </a:rPr>
              <a:t>Item 4:</a:t>
            </a:r>
            <a:r>
              <a:rPr lang="en-AU" dirty="0">
                <a:latin typeface="Calibri" panose="020F0502020204030204" pitchFamily="34" charset="0"/>
                <a:ea typeface="Calibri" panose="020F0502020204030204" pitchFamily="34" charset="0"/>
                <a:cs typeface="Times New Roman" panose="02020603050405020304" pitchFamily="18" charset="0"/>
              </a:rPr>
              <a:t> What is not in our control?</a:t>
            </a:r>
          </a:p>
          <a:p>
            <a:pPr marL="342900" lvl="0" indent="-342900">
              <a:lnSpc>
                <a:spcPct val="107000"/>
              </a:lnSpc>
              <a:buFont typeface="Symbol" panose="05050102010706020507" pitchFamily="18" charset="2"/>
              <a:buChar char=""/>
            </a:pPr>
            <a:r>
              <a:rPr lang="en-AU" dirty="0">
                <a:latin typeface="Calibri" panose="020F0502020204030204" pitchFamily="34" charset="0"/>
                <a:ea typeface="Calibri" panose="020F0502020204030204" pitchFamily="34" charset="0"/>
                <a:cs typeface="Times New Roman" panose="02020603050405020304" pitchFamily="18" charset="0"/>
              </a:rPr>
              <a:t>Getting feedback from client and supervisor prior to deadlines as we started our first meeting late.</a:t>
            </a:r>
          </a:p>
          <a:p>
            <a:pPr marL="342900" lvl="0" indent="-342900">
              <a:lnSpc>
                <a:spcPct val="107000"/>
              </a:lnSpc>
              <a:spcAft>
                <a:spcPts val="800"/>
              </a:spcAft>
              <a:buFont typeface="Symbol" panose="05050102010706020507" pitchFamily="18" charset="2"/>
              <a:buChar char=""/>
            </a:pPr>
            <a:r>
              <a:rPr lang="en-AU" dirty="0">
                <a:latin typeface="Calibri" panose="020F0502020204030204" pitchFamily="34" charset="0"/>
                <a:ea typeface="Calibri" panose="020F0502020204030204" pitchFamily="34" charset="0"/>
                <a:cs typeface="Times New Roman" panose="02020603050405020304" pitchFamily="18" charset="0"/>
              </a:rPr>
              <a:t>Connection problem.</a:t>
            </a:r>
          </a:p>
        </p:txBody>
      </p:sp>
    </p:spTree>
    <p:extLst>
      <p:ext uri="{BB962C8B-B14F-4D97-AF65-F5344CB8AC3E}">
        <p14:creationId xmlns:p14="http://schemas.microsoft.com/office/powerpoint/2010/main" val="334902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61E7B7-ECE5-4562-BB8D-CA0C61E52BA5}"/>
              </a:ext>
            </a:extLst>
          </p:cNvPr>
          <p:cNvSpPr>
            <a:spLocks noGrp="1"/>
          </p:cNvSpPr>
          <p:nvPr>
            <p:ph type="ctrTitle"/>
          </p:nvPr>
        </p:nvSpPr>
        <p:spPr/>
        <p:txBody>
          <a:bodyPr/>
          <a:lstStyle/>
          <a:p>
            <a:r>
              <a:rPr lang="en-AU" dirty="0">
                <a:solidFill>
                  <a:srgbClr val="00B0F0"/>
                </a:solidFill>
                <a:effectLst>
                  <a:outerShdw blurRad="38100" dist="38100" dir="2700000" algn="tl">
                    <a:srgbClr val="000000">
                      <a:alpha val="43137"/>
                    </a:srgbClr>
                  </a:outerShdw>
                </a:effectLst>
              </a:rPr>
              <a:t>END OF THE PRESENTATION</a:t>
            </a:r>
          </a:p>
        </p:txBody>
      </p:sp>
      <p:sp>
        <p:nvSpPr>
          <p:cNvPr id="3" name="Subtitle 2">
            <a:extLst>
              <a:ext uri="{FF2B5EF4-FFF2-40B4-BE49-F238E27FC236}">
                <a16:creationId xmlns="" xmlns:a16="http://schemas.microsoft.com/office/drawing/2014/main" id="{DE9F0017-2C33-4A26-834A-2D9D7F2881C7}"/>
              </a:ext>
            </a:extLst>
          </p:cNvPr>
          <p:cNvSpPr>
            <a:spLocks noGrp="1"/>
          </p:cNvSpPr>
          <p:nvPr>
            <p:ph type="subTitle" idx="1"/>
          </p:nvPr>
        </p:nvSpPr>
        <p:spPr/>
        <p:txBody>
          <a:bodyPr>
            <a:normAutofit fontScale="47500" lnSpcReduction="20000"/>
          </a:bodyPr>
          <a:lstStyle/>
          <a:p>
            <a:r>
              <a:rPr lang="en-AU" dirty="0"/>
              <a:t>THANK YOU </a:t>
            </a:r>
          </a:p>
          <a:p>
            <a:r>
              <a:rPr lang="en-AU" dirty="0"/>
              <a:t>PLEASE ASK IF YOU HAVE ANY QUESTION</a:t>
            </a:r>
          </a:p>
        </p:txBody>
      </p:sp>
    </p:spTree>
    <p:extLst>
      <p:ext uri="{BB962C8B-B14F-4D97-AF65-F5344CB8AC3E}">
        <p14:creationId xmlns:p14="http://schemas.microsoft.com/office/powerpoint/2010/main" val="2956542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DF9F17E-6272-49D1-AF31-1D9ACC4650CD}"/>
              </a:ext>
            </a:extLst>
          </p:cNvPr>
          <p:cNvSpPr txBox="1"/>
          <p:nvPr/>
        </p:nvSpPr>
        <p:spPr>
          <a:xfrm>
            <a:off x="394855" y="99403"/>
            <a:ext cx="8742218" cy="584775"/>
          </a:xfrm>
          <a:prstGeom prst="rect">
            <a:avLst/>
          </a:prstGeom>
          <a:noFill/>
        </p:spPr>
        <p:txBody>
          <a:bodyPr wrap="square">
            <a:spAutoFit/>
          </a:bodyPr>
          <a:lstStyle/>
          <a:p>
            <a:endParaRPr lang="en-AU" sz="3200" dirty="0">
              <a:solidFill>
                <a:srgbClr val="92D050"/>
              </a:solidFill>
            </a:endParaRPr>
          </a:p>
        </p:txBody>
      </p:sp>
      <p:sp>
        <p:nvSpPr>
          <p:cNvPr id="7" name="TextBox 6">
            <a:extLst>
              <a:ext uri="{FF2B5EF4-FFF2-40B4-BE49-F238E27FC236}">
                <a16:creationId xmlns="" xmlns:a16="http://schemas.microsoft.com/office/drawing/2014/main" id="{1B6E5F07-1FF4-443A-846F-FBF8735404CD}"/>
              </a:ext>
            </a:extLst>
          </p:cNvPr>
          <p:cNvSpPr txBox="1"/>
          <p:nvPr/>
        </p:nvSpPr>
        <p:spPr>
          <a:xfrm>
            <a:off x="-1727963" y="222513"/>
            <a:ext cx="12192000" cy="923330"/>
          </a:xfrm>
          <a:prstGeom prst="rect">
            <a:avLst/>
          </a:prstGeom>
          <a:noFill/>
        </p:spPr>
        <p:txBody>
          <a:bodyPr wrap="square">
            <a:spAutoFit/>
          </a:bodyPr>
          <a:lstStyle/>
          <a:p>
            <a:r>
              <a:rPr lang="en-AU" dirty="0"/>
              <a:t>1. </a:t>
            </a:r>
          </a:p>
          <a:p>
            <a:r>
              <a:rPr lang="en-AU" dirty="0"/>
              <a:t>2.</a:t>
            </a:r>
          </a:p>
          <a:p>
            <a:r>
              <a:rPr lang="en-AU" dirty="0"/>
              <a:t>3.</a:t>
            </a:r>
          </a:p>
        </p:txBody>
      </p:sp>
      <p:sp>
        <p:nvSpPr>
          <p:cNvPr id="5" name="TextBox 4">
            <a:extLst>
              <a:ext uri="{FF2B5EF4-FFF2-40B4-BE49-F238E27FC236}">
                <a16:creationId xmlns="" xmlns:a16="http://schemas.microsoft.com/office/drawing/2014/main" id="{B7DF327D-0E35-48DE-8AE7-CE25CB287B87}"/>
              </a:ext>
            </a:extLst>
          </p:cNvPr>
          <p:cNvSpPr txBox="1"/>
          <p:nvPr/>
        </p:nvSpPr>
        <p:spPr>
          <a:xfrm>
            <a:off x="863983" y="99403"/>
            <a:ext cx="8642111" cy="4955203"/>
          </a:xfrm>
          <a:prstGeom prst="rect">
            <a:avLst/>
          </a:prstGeom>
          <a:noFill/>
        </p:spPr>
        <p:txBody>
          <a:bodyPr wrap="square">
            <a:spAutoFit/>
          </a:bodyPr>
          <a:lstStyle/>
          <a:p>
            <a:r>
              <a:rPr lang="en-AU" sz="2800" dirty="0">
                <a:solidFill>
                  <a:srgbClr val="92D050"/>
                </a:solidFill>
                <a:latin typeface="Calibri" pitchFamily="34" charset="0"/>
                <a:cs typeface="Calibri" pitchFamily="34" charset="0"/>
              </a:rPr>
              <a:t> </a:t>
            </a:r>
            <a:r>
              <a:rPr lang="en-AU" sz="2800" b="1" dirty="0">
                <a:latin typeface="Calibri" pitchFamily="34" charset="0"/>
                <a:cs typeface="Calibri" pitchFamily="34" charset="0"/>
              </a:rPr>
              <a:t>Introduction:</a:t>
            </a:r>
          </a:p>
          <a:p>
            <a:r>
              <a:rPr lang="en-AU" sz="2400" dirty="0">
                <a:latin typeface="Calibri" pitchFamily="34" charset="0"/>
                <a:cs typeface="Calibri" pitchFamily="34" charset="0"/>
              </a:rPr>
              <a:t>The ongoing project development process of mobile application is to be created on behalf of scanning barcode holding meetings, designing prototypes and choosing appropriate tools and techniques. In this project, the project team strides to focus on:</a:t>
            </a:r>
          </a:p>
          <a:p>
            <a:pPr marL="457200" indent="-457200">
              <a:buFont typeface="Wingdings" panose="05000000000000000000" pitchFamily="2" charset="2"/>
              <a:buChar char="§"/>
            </a:pPr>
            <a:r>
              <a:rPr lang="en-AU" sz="2400" dirty="0">
                <a:latin typeface="Calibri" pitchFamily="34" charset="0"/>
                <a:cs typeface="Calibri" pitchFamily="34" charset="0"/>
              </a:rPr>
              <a:t>Scanning barcode or manually entering information.</a:t>
            </a:r>
          </a:p>
          <a:p>
            <a:pPr marL="457200" indent="-457200">
              <a:buFont typeface="Wingdings" panose="05000000000000000000" pitchFamily="2" charset="2"/>
              <a:buChar char="§"/>
            </a:pPr>
            <a:r>
              <a:rPr lang="en-AU" sz="2400" dirty="0">
                <a:latin typeface="Calibri" pitchFamily="34" charset="0"/>
                <a:cs typeface="Calibri" pitchFamily="34" charset="0"/>
              </a:rPr>
              <a:t>Retrieving information from data centre.</a:t>
            </a:r>
          </a:p>
          <a:p>
            <a:pPr marL="457200" indent="-457200">
              <a:buFont typeface="Wingdings" panose="05000000000000000000" pitchFamily="2" charset="2"/>
              <a:buChar char="§"/>
            </a:pPr>
            <a:r>
              <a:rPr lang="en-AU" sz="2400" dirty="0">
                <a:latin typeface="Calibri" pitchFamily="34" charset="0"/>
                <a:cs typeface="Calibri" pitchFamily="34" charset="0"/>
              </a:rPr>
              <a:t>Simplicity of use with user friendly tools and techniques.</a:t>
            </a:r>
          </a:p>
          <a:p>
            <a:pPr marL="457200" indent="-457200">
              <a:buFont typeface="Wingdings" panose="05000000000000000000" pitchFamily="2" charset="2"/>
              <a:buChar char="§"/>
            </a:pPr>
            <a:r>
              <a:rPr lang="en-AU" sz="2400" dirty="0">
                <a:latin typeface="Calibri" pitchFamily="34" charset="0"/>
                <a:cs typeface="Calibri" pitchFamily="34" charset="0"/>
              </a:rPr>
              <a:t>Modifiable/updatable nature of an application.</a:t>
            </a:r>
          </a:p>
          <a:p>
            <a:pPr marL="457200" indent="-457200">
              <a:buFont typeface="Wingdings" panose="05000000000000000000" pitchFamily="2" charset="2"/>
              <a:buChar char="§"/>
            </a:pPr>
            <a:r>
              <a:rPr lang="en-AU" sz="2400" dirty="0">
                <a:latin typeface="Calibri" pitchFamily="34" charset="0"/>
                <a:cs typeface="Calibri" pitchFamily="34" charset="0"/>
              </a:rPr>
              <a:t>Flexibility to any of the OS.</a:t>
            </a:r>
          </a:p>
          <a:p>
            <a:pPr marL="457200" indent="-457200">
              <a:buFont typeface="Wingdings" panose="05000000000000000000" pitchFamily="2" charset="2"/>
              <a:buChar char="§"/>
            </a:pPr>
            <a:r>
              <a:rPr lang="en-AU" sz="2400" dirty="0">
                <a:latin typeface="Calibri" pitchFamily="34" charset="0"/>
                <a:cs typeface="Calibri" pitchFamily="34" charset="0"/>
              </a:rPr>
              <a:t>Improvement of efficiency of a service offered by users.</a:t>
            </a:r>
          </a:p>
          <a:p>
            <a:pPr marL="457200" indent="-457200">
              <a:buFont typeface="Wingdings" panose="05000000000000000000" pitchFamily="2" charset="2"/>
              <a:buChar char="§"/>
            </a:pPr>
            <a:endParaRPr lang="en-AU" sz="2400" dirty="0">
              <a:latin typeface="Calibri" pitchFamily="34" charset="0"/>
              <a:cs typeface="Calibri" pitchFamily="34" charset="0"/>
            </a:endParaRPr>
          </a:p>
          <a:p>
            <a:pPr marL="0" indent="0">
              <a:buNone/>
            </a:pPr>
            <a:r>
              <a:rPr lang="en-AU" sz="2400" dirty="0" smtClean="0">
                <a:solidFill>
                  <a:schemeClr val="accent1"/>
                </a:solidFill>
                <a:latin typeface="Calibri" pitchFamily="34" charset="0"/>
                <a:cs typeface="Calibri" pitchFamily="34" charset="0"/>
              </a:rPr>
              <a:t>.</a:t>
            </a:r>
            <a:endParaRPr lang="en-AU" sz="2400" dirty="0">
              <a:solidFill>
                <a:schemeClr val="accent1"/>
              </a:solidFill>
              <a:latin typeface="Calibri" pitchFamily="34" charset="0"/>
              <a:cs typeface="Calibri" pitchFamily="34" charset="0"/>
            </a:endParaRPr>
          </a:p>
        </p:txBody>
      </p:sp>
    </p:spTree>
    <p:extLst>
      <p:ext uri="{BB962C8B-B14F-4D97-AF65-F5344CB8AC3E}">
        <p14:creationId xmlns:p14="http://schemas.microsoft.com/office/powerpoint/2010/main" val="252828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3306" y="5351"/>
            <a:ext cx="6096000" cy="2708434"/>
          </a:xfrm>
          <a:prstGeom prst="rect">
            <a:avLst/>
          </a:prstGeom>
        </p:spPr>
        <p:txBody>
          <a:bodyPr>
            <a:spAutoFit/>
          </a:bodyPr>
          <a:lstStyle/>
          <a:p>
            <a:r>
              <a:rPr lang="en-AU" sz="4000" b="1" dirty="0"/>
              <a:t>Client and supervisor description:</a:t>
            </a:r>
            <a:br>
              <a:rPr lang="en-AU" sz="4000" b="1" dirty="0"/>
            </a:br>
            <a:r>
              <a:rPr lang="en-AU" dirty="0"/>
              <a:t>The client, </a:t>
            </a:r>
            <a:r>
              <a:rPr lang="en-AU" dirty="0" err="1"/>
              <a:t>Rifat</a:t>
            </a:r>
            <a:r>
              <a:rPr lang="en-AU" dirty="0"/>
              <a:t> </a:t>
            </a:r>
            <a:r>
              <a:rPr lang="en-AU" dirty="0" err="1"/>
              <a:t>Sharmin</a:t>
            </a:r>
            <a:r>
              <a:rPr lang="en-AU" dirty="0"/>
              <a:t>, is managing the </a:t>
            </a:r>
            <a:r>
              <a:rPr lang="en-AU" dirty="0" err="1"/>
              <a:t>Babatye</a:t>
            </a:r>
            <a:r>
              <a:rPr lang="en-AU" dirty="0"/>
              <a:t> clothing store and has taken a great role for completion of project requirements and this project is done under the supervision of </a:t>
            </a:r>
            <a:r>
              <a:rPr lang="en-AU" dirty="0" err="1"/>
              <a:t>Mr.</a:t>
            </a:r>
            <a:r>
              <a:rPr lang="en-AU" dirty="0"/>
              <a:t> Sunil </a:t>
            </a:r>
            <a:r>
              <a:rPr lang="en-AU" dirty="0" err="1"/>
              <a:t>Cooray</a:t>
            </a:r>
            <a:r>
              <a:rPr lang="en-AU" dirty="0"/>
              <a:t> offering feeds to our deeds. </a:t>
            </a:r>
            <a:br>
              <a:rPr lang="en-AU" dirty="0"/>
            </a:br>
            <a:endParaRPr lang="en-US" dirty="0"/>
          </a:p>
        </p:txBody>
      </p:sp>
      <p:sp>
        <p:nvSpPr>
          <p:cNvPr id="3" name="Rectangle 2"/>
          <p:cNvSpPr/>
          <p:nvPr/>
        </p:nvSpPr>
        <p:spPr>
          <a:xfrm>
            <a:off x="2791327" y="2713785"/>
            <a:ext cx="6096000" cy="2585323"/>
          </a:xfrm>
          <a:prstGeom prst="rect">
            <a:avLst/>
          </a:prstGeom>
        </p:spPr>
        <p:txBody>
          <a:bodyPr>
            <a:spAutoFit/>
          </a:bodyPr>
          <a:lstStyle/>
          <a:p>
            <a:r>
              <a:rPr lang="en-AU" b="1" dirty="0"/>
              <a:t>Team works:</a:t>
            </a:r>
          </a:p>
          <a:p>
            <a:pPr marL="342900" indent="-342900">
              <a:buFont typeface="Wingdings" panose="05000000000000000000" pitchFamily="2" charset="2"/>
              <a:buChar char="§"/>
            </a:pPr>
            <a:r>
              <a:rPr lang="en-AU" dirty="0"/>
              <a:t>Connecting to develop a project via a social media.</a:t>
            </a:r>
          </a:p>
          <a:p>
            <a:pPr marL="342900" indent="-342900">
              <a:buFont typeface="Wingdings" panose="05000000000000000000" pitchFamily="2" charset="2"/>
              <a:buChar char="§"/>
            </a:pPr>
            <a:r>
              <a:rPr lang="en-AU" dirty="0"/>
              <a:t>Holding meetings with the client and supervisor on a regular basis.</a:t>
            </a:r>
          </a:p>
          <a:p>
            <a:pPr marL="342900" indent="-342900">
              <a:buFont typeface="Wingdings" panose="05000000000000000000" pitchFamily="2" charset="2"/>
              <a:buChar char="§"/>
            </a:pPr>
            <a:r>
              <a:rPr lang="en-AU" dirty="0"/>
              <a:t>Breaking down the tasks to work on individual parts.</a:t>
            </a:r>
          </a:p>
          <a:p>
            <a:pPr marL="342900" indent="-342900">
              <a:buFont typeface="Wingdings" panose="05000000000000000000" pitchFamily="2" charset="2"/>
              <a:buChar char="§"/>
            </a:pPr>
            <a:r>
              <a:rPr lang="en-AU" dirty="0"/>
              <a:t>Gathering resources to obtain information for better outcome.</a:t>
            </a:r>
          </a:p>
          <a:p>
            <a:r>
              <a:rPr lang="en-AU" b="1" dirty="0">
                <a:solidFill>
                  <a:schemeClr val="accent5">
                    <a:lumMod val="50000"/>
                  </a:schemeClr>
                </a:solidFill>
              </a:rPr>
              <a:t/>
            </a:r>
            <a:br>
              <a:rPr lang="en-AU" b="1" dirty="0">
                <a:solidFill>
                  <a:schemeClr val="accent5">
                    <a:lumMod val="50000"/>
                  </a:schemeClr>
                </a:solidFill>
              </a:rPr>
            </a:br>
            <a:endParaRPr lang="en-AU" dirty="0"/>
          </a:p>
        </p:txBody>
      </p:sp>
    </p:spTree>
    <p:extLst>
      <p:ext uri="{BB962C8B-B14F-4D97-AF65-F5344CB8AC3E}">
        <p14:creationId xmlns:p14="http://schemas.microsoft.com/office/powerpoint/2010/main" val="313670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E8EA1B-D616-4DEC-A877-57E48F082A57}"/>
              </a:ext>
            </a:extLst>
          </p:cNvPr>
          <p:cNvSpPr>
            <a:spLocks noGrp="1"/>
          </p:cNvSpPr>
          <p:nvPr>
            <p:ph type="title"/>
          </p:nvPr>
        </p:nvSpPr>
        <p:spPr>
          <a:xfrm>
            <a:off x="218260" y="1487272"/>
            <a:ext cx="2743200" cy="2743200"/>
          </a:xfrm>
          <a:prstGeom prst="ellipse">
            <a:avLst/>
          </a:prstGeom>
          <a:solidFill>
            <a:srgbClr val="262626"/>
          </a:solidFill>
          <a:ln w="174625" cmpd="thinThick">
            <a:solidFill>
              <a:srgbClr val="262626"/>
            </a:solidFill>
          </a:ln>
        </p:spPr>
        <p:txBody>
          <a:bodyPr>
            <a:normAutofit/>
          </a:bodyPr>
          <a:lstStyle/>
          <a:p>
            <a:pPr algn="ctr"/>
            <a:r>
              <a:rPr lang="en-AU" sz="2000" b="1" dirty="0">
                <a:solidFill>
                  <a:srgbClr val="FFC000"/>
                </a:solidFill>
              </a:rPr>
              <a:t>Roles and Responsibilities:</a:t>
            </a:r>
          </a:p>
        </p:txBody>
      </p:sp>
      <p:graphicFrame>
        <p:nvGraphicFramePr>
          <p:cNvPr id="5" name="Content Placeholder 4">
            <a:extLst>
              <a:ext uri="{FF2B5EF4-FFF2-40B4-BE49-F238E27FC236}">
                <a16:creationId xmlns="" xmlns:a16="http://schemas.microsoft.com/office/drawing/2014/main" id="{CE4550F1-014B-4D4D-BD5F-61EE4DCEC9A6}"/>
              </a:ext>
            </a:extLst>
          </p:cNvPr>
          <p:cNvGraphicFramePr>
            <a:graphicFrameLocks noGrp="1"/>
          </p:cNvGraphicFramePr>
          <p:nvPr>
            <p:ph idx="1"/>
            <p:extLst>
              <p:ext uri="{D42A27DB-BD31-4B8C-83A1-F6EECF244321}">
                <p14:modId xmlns:p14="http://schemas.microsoft.com/office/powerpoint/2010/main" val="2058545381"/>
              </p:ext>
            </p:extLst>
          </p:nvPr>
        </p:nvGraphicFramePr>
        <p:xfrm>
          <a:off x="3179720" y="561975"/>
          <a:ext cx="8794020" cy="5775474"/>
        </p:xfrm>
        <a:graphic>
          <a:graphicData uri="http://schemas.openxmlformats.org/drawingml/2006/table">
            <a:tbl>
              <a:tblPr firstRow="1" firstCol="1" bandRow="1">
                <a:tableStyleId>{5C22544A-7EE6-4342-B048-85BDC9FD1C3A}</a:tableStyleId>
              </a:tblPr>
              <a:tblGrid>
                <a:gridCol w="912932">
                  <a:extLst>
                    <a:ext uri="{9D8B030D-6E8A-4147-A177-3AD203B41FA5}">
                      <a16:colId xmlns="" xmlns:a16="http://schemas.microsoft.com/office/drawing/2014/main" val="520284443"/>
                    </a:ext>
                  </a:extLst>
                </a:gridCol>
                <a:gridCol w="2061766">
                  <a:extLst>
                    <a:ext uri="{9D8B030D-6E8A-4147-A177-3AD203B41FA5}">
                      <a16:colId xmlns="" xmlns:a16="http://schemas.microsoft.com/office/drawing/2014/main" val="801908322"/>
                    </a:ext>
                  </a:extLst>
                </a:gridCol>
                <a:gridCol w="5819322">
                  <a:extLst>
                    <a:ext uri="{9D8B030D-6E8A-4147-A177-3AD203B41FA5}">
                      <a16:colId xmlns="" xmlns:a16="http://schemas.microsoft.com/office/drawing/2014/main" val="3489631317"/>
                    </a:ext>
                  </a:extLst>
                </a:gridCol>
              </a:tblGrid>
              <a:tr h="760166">
                <a:tc>
                  <a:txBody>
                    <a:bodyPr/>
                    <a:lstStyle/>
                    <a:p>
                      <a:pPr>
                        <a:lnSpc>
                          <a:spcPct val="115000"/>
                        </a:lnSpc>
                        <a:spcAft>
                          <a:spcPts val="1000"/>
                        </a:spcAft>
                      </a:pPr>
                      <a:r>
                        <a:rPr lang="en-AU" sz="1050" dirty="0">
                          <a:effectLst/>
                        </a:rPr>
                        <a:t>     </a:t>
                      </a:r>
                    </a:p>
                    <a:p>
                      <a:pPr algn="ctr">
                        <a:lnSpc>
                          <a:spcPct val="115000"/>
                        </a:lnSpc>
                        <a:spcAft>
                          <a:spcPts val="1000"/>
                        </a:spcAft>
                      </a:pPr>
                      <a:r>
                        <a:rPr lang="en-AU" sz="1050" dirty="0">
                          <a:effectLst/>
                        </a:rPr>
                        <a:t>Stake holders</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nSpc>
                          <a:spcPct val="115000"/>
                        </a:lnSpc>
                        <a:spcAft>
                          <a:spcPts val="1000"/>
                        </a:spcAft>
                      </a:pPr>
                      <a:r>
                        <a:rPr lang="en-AU" sz="1050">
                          <a:effectLst/>
                        </a:rPr>
                        <a:t> </a:t>
                      </a:r>
                    </a:p>
                    <a:p>
                      <a:pPr algn="ctr">
                        <a:lnSpc>
                          <a:spcPct val="115000"/>
                        </a:lnSpc>
                        <a:spcAft>
                          <a:spcPts val="1000"/>
                        </a:spcAft>
                      </a:pPr>
                      <a:r>
                        <a:rPr lang="en-AU" sz="1050">
                          <a:effectLst/>
                        </a:rPr>
                        <a:t>Represent</a:t>
                      </a:r>
                      <a:endParaRPr lang="en-AU" sz="105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a:effectLst/>
                        </a:rPr>
                        <a:t> </a:t>
                      </a:r>
                    </a:p>
                    <a:p>
                      <a:pPr algn="ctr">
                        <a:lnSpc>
                          <a:spcPct val="115000"/>
                        </a:lnSpc>
                        <a:spcAft>
                          <a:spcPts val="1000"/>
                        </a:spcAft>
                      </a:pPr>
                      <a:r>
                        <a:rPr lang="en-AU" sz="1050">
                          <a:effectLst/>
                        </a:rPr>
                        <a:t>Roles</a:t>
                      </a:r>
                      <a:endParaRPr lang="en-AU" sz="105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2964558810"/>
                  </a:ext>
                </a:extLst>
              </a:tr>
              <a:tr h="935284">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 </a:t>
                      </a:r>
                    </a:p>
                    <a:p>
                      <a:pPr algn="ctr">
                        <a:lnSpc>
                          <a:spcPct val="115000"/>
                        </a:lnSpc>
                        <a:spcAft>
                          <a:spcPts val="1000"/>
                        </a:spcAft>
                      </a:pPr>
                      <a:r>
                        <a:rPr lang="en-AU" sz="1050" dirty="0">
                          <a:effectLst/>
                        </a:rPr>
                        <a:t>Roshan</a:t>
                      </a:r>
                    </a:p>
                    <a:p>
                      <a:pPr algn="ctr">
                        <a:lnSpc>
                          <a:spcPct val="115000"/>
                        </a:lnSpc>
                        <a:spcAft>
                          <a:spcPts val="1000"/>
                        </a:spcAft>
                      </a:pPr>
                      <a:r>
                        <a:rPr lang="en-AU" sz="1050" dirty="0">
                          <a:effectLst/>
                        </a:rPr>
                        <a:t>Dhital</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nSpc>
                          <a:spcPct val="115000"/>
                        </a:lnSpc>
                        <a:spcAft>
                          <a:spcPts val="1000"/>
                        </a:spcAft>
                      </a:pPr>
                      <a:r>
                        <a:rPr lang="en-AU" sz="1050" dirty="0">
                          <a:effectLst/>
                        </a:rPr>
                        <a:t> </a:t>
                      </a:r>
                    </a:p>
                    <a:p>
                      <a:pPr>
                        <a:lnSpc>
                          <a:spcPct val="115000"/>
                        </a:lnSpc>
                        <a:spcAft>
                          <a:spcPts val="1000"/>
                        </a:spcAft>
                      </a:pPr>
                      <a:r>
                        <a:rPr lang="en-AU" sz="1050" dirty="0">
                          <a:effectLst/>
                        </a:rPr>
                        <a:t> </a:t>
                      </a:r>
                    </a:p>
                    <a:p>
                      <a:pPr algn="ctr">
                        <a:lnSpc>
                          <a:spcPct val="115000"/>
                        </a:lnSpc>
                        <a:spcAft>
                          <a:spcPts val="1000"/>
                        </a:spcAft>
                      </a:pPr>
                      <a:r>
                        <a:rPr lang="en-AU" sz="1050" dirty="0">
                          <a:effectLst/>
                        </a:rPr>
                        <a:t>Project Leader</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Roshan is The project Leader of our team where he will be looking after the team and work and where needed he will be guiding us as project leader has got major responsibility of the team.</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3921338693"/>
                  </a:ext>
                </a:extLst>
              </a:tr>
              <a:tr h="810062">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 </a:t>
                      </a:r>
                    </a:p>
                    <a:p>
                      <a:pPr algn="ctr">
                        <a:lnSpc>
                          <a:spcPct val="115000"/>
                        </a:lnSpc>
                        <a:spcAft>
                          <a:spcPts val="1000"/>
                        </a:spcAft>
                      </a:pPr>
                      <a:r>
                        <a:rPr lang="en-AU" sz="1050" dirty="0">
                          <a:effectLst/>
                        </a:rPr>
                        <a:t>Kamal</a:t>
                      </a:r>
                    </a:p>
                    <a:p>
                      <a:pPr algn="ctr">
                        <a:lnSpc>
                          <a:spcPct val="115000"/>
                        </a:lnSpc>
                        <a:spcAft>
                          <a:spcPts val="1000"/>
                        </a:spcAft>
                      </a:pPr>
                      <a:r>
                        <a:rPr lang="en-AU" sz="1050" dirty="0">
                          <a:effectLst/>
                        </a:rPr>
                        <a:t>Pun</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 </a:t>
                      </a:r>
                    </a:p>
                    <a:p>
                      <a:pPr algn="ctr">
                        <a:lnSpc>
                          <a:spcPct val="115000"/>
                        </a:lnSpc>
                        <a:spcAft>
                          <a:spcPts val="1000"/>
                        </a:spcAft>
                      </a:pPr>
                      <a:r>
                        <a:rPr lang="en-AU" sz="1050" dirty="0" smtClean="0">
                          <a:effectLst/>
                        </a:rPr>
                        <a:t>Product </a:t>
                      </a:r>
                      <a:r>
                        <a:rPr lang="en-AU" sz="1050" dirty="0">
                          <a:effectLst/>
                        </a:rPr>
                        <a:t>Owner</a:t>
                      </a:r>
                    </a:p>
                    <a:p>
                      <a:pPr algn="ctr">
                        <a:lnSpc>
                          <a:spcPct val="115000"/>
                        </a:lnSpc>
                        <a:spcAft>
                          <a:spcPts val="1000"/>
                        </a:spcAft>
                      </a:pPr>
                      <a:r>
                        <a:rPr lang="en-AU" sz="1050" dirty="0">
                          <a:effectLst/>
                        </a:rPr>
                        <a:t> </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smtClean="0">
                          <a:effectLst/>
                        </a:rPr>
                        <a:t>Product </a:t>
                      </a:r>
                      <a:r>
                        <a:rPr lang="en-AU" sz="1050" dirty="0">
                          <a:effectLst/>
                        </a:rPr>
                        <a:t>owner is the one who will be prioritising the necessary work and has a responsibility for managing the requirements. It is the duty of </a:t>
                      </a:r>
                      <a:r>
                        <a:rPr lang="en-AU" sz="1050" dirty="0" smtClean="0">
                          <a:effectLst/>
                        </a:rPr>
                        <a:t>product</a:t>
                      </a:r>
                      <a:r>
                        <a:rPr lang="en-AU" sz="1050" baseline="0" dirty="0" smtClean="0">
                          <a:effectLst/>
                        </a:rPr>
                        <a:t> </a:t>
                      </a:r>
                      <a:r>
                        <a:rPr lang="en-AU" sz="1050" dirty="0" smtClean="0">
                          <a:effectLst/>
                        </a:rPr>
                        <a:t>owner </a:t>
                      </a:r>
                      <a:r>
                        <a:rPr lang="en-AU" sz="1050" dirty="0">
                          <a:effectLst/>
                        </a:rPr>
                        <a:t>to finalise the work.</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2000856683"/>
                  </a:ext>
                </a:extLst>
              </a:tr>
              <a:tr h="980115">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 </a:t>
                      </a:r>
                    </a:p>
                    <a:p>
                      <a:pPr algn="ctr">
                        <a:lnSpc>
                          <a:spcPct val="115000"/>
                        </a:lnSpc>
                        <a:spcAft>
                          <a:spcPts val="1000"/>
                        </a:spcAft>
                      </a:pPr>
                      <a:r>
                        <a:rPr lang="en-AU" sz="1050" dirty="0">
                          <a:effectLst/>
                        </a:rPr>
                        <a:t>Riaz</a:t>
                      </a:r>
                    </a:p>
                    <a:p>
                      <a:pPr algn="ctr">
                        <a:lnSpc>
                          <a:spcPct val="115000"/>
                        </a:lnSpc>
                        <a:spcAft>
                          <a:spcPts val="1000"/>
                        </a:spcAft>
                      </a:pPr>
                      <a:r>
                        <a:rPr lang="en-AU" sz="1050" dirty="0">
                          <a:effectLst/>
                        </a:rPr>
                        <a:t>Qadir</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 </a:t>
                      </a:r>
                    </a:p>
                    <a:p>
                      <a:pPr algn="ctr">
                        <a:lnSpc>
                          <a:spcPct val="115000"/>
                        </a:lnSpc>
                        <a:spcAft>
                          <a:spcPts val="1000"/>
                        </a:spcAft>
                      </a:pPr>
                      <a:r>
                        <a:rPr lang="en-AU" sz="1050" dirty="0">
                          <a:effectLst/>
                        </a:rPr>
                        <a:t>Scrum Master</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  </a:t>
                      </a:r>
                    </a:p>
                    <a:p>
                      <a:pPr algn="ctr">
                        <a:lnSpc>
                          <a:spcPct val="115000"/>
                        </a:lnSpc>
                        <a:spcAft>
                          <a:spcPts val="1000"/>
                        </a:spcAft>
                      </a:pPr>
                      <a:r>
                        <a:rPr lang="en-AU" sz="1050" dirty="0">
                          <a:effectLst/>
                        </a:rPr>
                        <a:t>Riaz will be looking after the communications with client and supervisor as a scrum master it is his role to keep track of every change is documented and process is followed properly</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909978050"/>
                  </a:ext>
                </a:extLst>
              </a:tr>
              <a:tr h="731068">
                <a:tc>
                  <a:txBody>
                    <a:bodyPr/>
                    <a:lstStyle/>
                    <a:p>
                      <a:pPr algn="ctr">
                        <a:lnSpc>
                          <a:spcPct val="115000"/>
                        </a:lnSpc>
                        <a:spcAft>
                          <a:spcPts val="1000"/>
                        </a:spcAft>
                      </a:pPr>
                      <a:r>
                        <a:rPr lang="en-AU" sz="1050">
                          <a:effectLst/>
                        </a:rPr>
                        <a:t>Jasshandeep</a:t>
                      </a:r>
                    </a:p>
                    <a:p>
                      <a:pPr algn="ctr">
                        <a:lnSpc>
                          <a:spcPct val="115000"/>
                        </a:lnSpc>
                        <a:spcAft>
                          <a:spcPts val="1000"/>
                        </a:spcAft>
                      </a:pPr>
                      <a:r>
                        <a:rPr lang="en-AU" sz="1050">
                          <a:effectLst/>
                        </a:rPr>
                        <a:t>Singh</a:t>
                      </a:r>
                      <a:endParaRPr lang="en-AU" sz="105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Programmer</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err="1">
                          <a:effectLst/>
                        </a:rPr>
                        <a:t>Jass</a:t>
                      </a:r>
                      <a:r>
                        <a:rPr lang="en-AU" sz="1050" dirty="0">
                          <a:effectLst/>
                        </a:rPr>
                        <a:t> is the team member who will be looking after the coding and </a:t>
                      </a:r>
                      <a:r>
                        <a:rPr lang="en-AU" sz="1050" dirty="0" err="1">
                          <a:effectLst/>
                        </a:rPr>
                        <a:t>programing</a:t>
                      </a:r>
                      <a:r>
                        <a:rPr lang="en-AU" sz="1050" dirty="0">
                          <a:effectLst/>
                        </a:rPr>
                        <a:t> of the app.</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3407614932"/>
                  </a:ext>
                </a:extLst>
              </a:tr>
              <a:tr h="932964">
                <a:tc>
                  <a:txBody>
                    <a:bodyPr/>
                    <a:lstStyle/>
                    <a:p>
                      <a:pPr algn="ctr">
                        <a:lnSpc>
                          <a:spcPct val="115000"/>
                        </a:lnSpc>
                        <a:spcAft>
                          <a:spcPts val="1000"/>
                        </a:spcAft>
                      </a:pPr>
                      <a:r>
                        <a:rPr lang="en-AU" sz="1050">
                          <a:effectLst/>
                        </a:rPr>
                        <a:t>Muhammad </a:t>
                      </a:r>
                    </a:p>
                    <a:p>
                      <a:pPr algn="ctr">
                        <a:lnSpc>
                          <a:spcPct val="115000"/>
                        </a:lnSpc>
                        <a:spcAft>
                          <a:spcPts val="1000"/>
                        </a:spcAft>
                      </a:pPr>
                      <a:r>
                        <a:rPr lang="en-AU" sz="1050">
                          <a:effectLst/>
                        </a:rPr>
                        <a:t>Haque</a:t>
                      </a:r>
                      <a:endParaRPr lang="en-AU" sz="105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a:effectLst/>
                        </a:rPr>
                        <a:t>Designer</a:t>
                      </a:r>
                      <a:endParaRPr lang="en-AU" sz="105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tc>
                  <a:txBody>
                    <a:bodyPr/>
                    <a:lstStyle/>
                    <a:p>
                      <a:pPr algn="ctr">
                        <a:lnSpc>
                          <a:spcPct val="115000"/>
                        </a:lnSpc>
                        <a:spcAft>
                          <a:spcPts val="1000"/>
                        </a:spcAft>
                      </a:pPr>
                      <a:r>
                        <a:rPr lang="en-AU" sz="1050" dirty="0">
                          <a:effectLst/>
                        </a:rPr>
                        <a:t>Muhammad will be assisting </a:t>
                      </a:r>
                      <a:r>
                        <a:rPr lang="en-AU" sz="1050" dirty="0" err="1">
                          <a:effectLst/>
                        </a:rPr>
                        <a:t>kamal</a:t>
                      </a:r>
                      <a:r>
                        <a:rPr lang="en-AU" sz="1050" dirty="0">
                          <a:effectLst/>
                        </a:rPr>
                        <a:t> in overall reports and will be designing the basics of the app.</a:t>
                      </a:r>
                      <a:endParaRPr lang="en-AU"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0748" marR="10748" marT="0" marB="0"/>
                </a:tc>
                <a:extLst>
                  <a:ext uri="{0D108BD9-81ED-4DB2-BD59-A6C34878D82A}">
                    <a16:rowId xmlns="" xmlns:a16="http://schemas.microsoft.com/office/drawing/2014/main" val="2144493928"/>
                  </a:ext>
                </a:extLst>
              </a:tr>
            </a:tbl>
          </a:graphicData>
        </a:graphic>
      </p:graphicFrame>
    </p:spTree>
    <p:extLst>
      <p:ext uri="{BB962C8B-B14F-4D97-AF65-F5344CB8AC3E}">
        <p14:creationId xmlns:p14="http://schemas.microsoft.com/office/powerpoint/2010/main" val="3308291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 xmlns:a16="http://schemas.microsoft.com/office/drawing/2014/main" id="{10D000F3-92AB-4D68-9BD8-9B59F65BEF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85720" y="968938"/>
            <a:ext cx="10278846" cy="4932523"/>
          </a:xfrm>
          <a:prstGeom prst="rect">
            <a:avLst/>
          </a:prstGeom>
          <a:solidFill>
            <a:schemeClr val="tx1"/>
          </a:solidFill>
          <a:ln w="19050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199D1072-08CA-4ECB-81AB-AABC7BEA69CC}"/>
              </a:ext>
            </a:extLst>
          </p:cNvPr>
          <p:cNvPicPr>
            <a:picLocks noChangeAspect="1"/>
          </p:cNvPicPr>
          <p:nvPr/>
        </p:nvPicPr>
        <p:blipFill rotWithShape="1">
          <a:blip r:embed="rId3"/>
          <a:srcRect t="2039" r="-1" b="3981"/>
          <a:stretch/>
        </p:blipFill>
        <p:spPr>
          <a:xfrm>
            <a:off x="1197555" y="1284471"/>
            <a:ext cx="9658887" cy="4289057"/>
          </a:xfrm>
          <a:prstGeom prst="rect">
            <a:avLst/>
          </a:prstGeom>
        </p:spPr>
      </p:pic>
      <p:sp>
        <p:nvSpPr>
          <p:cNvPr id="9" name="TextBox 8">
            <a:extLst>
              <a:ext uri="{FF2B5EF4-FFF2-40B4-BE49-F238E27FC236}">
                <a16:creationId xmlns="" xmlns:a16="http://schemas.microsoft.com/office/drawing/2014/main" id="{D67251F0-3A56-4990-BBB6-097F739AC6E6}"/>
              </a:ext>
            </a:extLst>
          </p:cNvPr>
          <p:cNvSpPr txBox="1"/>
          <p:nvPr/>
        </p:nvSpPr>
        <p:spPr>
          <a:xfrm>
            <a:off x="2917694" y="358612"/>
            <a:ext cx="6094854" cy="461665"/>
          </a:xfrm>
          <a:prstGeom prst="rect">
            <a:avLst/>
          </a:prstGeom>
          <a:noFill/>
        </p:spPr>
        <p:txBody>
          <a:bodyPr wrap="square">
            <a:spAutoFit/>
          </a:bodyPr>
          <a:lstStyle/>
          <a:p>
            <a:pPr algn="ctr"/>
            <a:r>
              <a:rPr lang="en-AU" sz="2400" b="1" i="1" dirty="0">
                <a:solidFill>
                  <a:srgbClr val="92D05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Scrum framework</a:t>
            </a:r>
            <a:endParaRPr lang="en-AU" sz="2400" dirty="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7151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 xmlns:a16="http://schemas.microsoft.com/office/drawing/2014/main" id="{3DDD87F4-828A-4E83-807E-9AE2080DCCF6}"/>
              </a:ext>
            </a:extLst>
          </p:cNvPr>
          <p:cNvPicPr>
            <a:picLocks noChangeAspect="1"/>
          </p:cNvPicPr>
          <p:nvPr/>
        </p:nvPicPr>
        <p:blipFill rotWithShape="1">
          <a:blip r:embed="rId3"/>
          <a:srcRect b="1316"/>
          <a:stretch/>
        </p:blipFill>
        <p:spPr>
          <a:xfrm>
            <a:off x="20" y="10"/>
            <a:ext cx="12191980" cy="6857990"/>
          </a:xfrm>
          <a:prstGeom prst="rect">
            <a:avLst/>
          </a:prstGeom>
        </p:spPr>
      </p:pic>
    </p:spTree>
    <p:extLst>
      <p:ext uri="{BB962C8B-B14F-4D97-AF65-F5344CB8AC3E}">
        <p14:creationId xmlns:p14="http://schemas.microsoft.com/office/powerpoint/2010/main" val="424070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64A12F0-8158-4372-9761-AD0A6ED30C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 xmlns:a16="http://schemas.microsoft.com/office/drawing/2014/main" id="{3C5B28F7-CEEA-4B09-8C02-5117BC254AD5}"/>
              </a:ext>
            </a:extLst>
          </p:cNvPr>
          <p:cNvSpPr>
            <a:spLocks noChangeArrowheads="1"/>
          </p:cNvSpPr>
          <p:nvPr/>
        </p:nvSpPr>
        <p:spPr bwMode="auto">
          <a:xfrm>
            <a:off x="3019425" y="2890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2" name="Table 1">
            <a:extLst>
              <a:ext uri="{FF2B5EF4-FFF2-40B4-BE49-F238E27FC236}">
                <a16:creationId xmlns="" xmlns:a16="http://schemas.microsoft.com/office/drawing/2014/main" id="{D0CB894B-BA04-424C-B392-C95F3E619F10}"/>
              </a:ext>
            </a:extLst>
          </p:cNvPr>
          <p:cNvGraphicFramePr>
            <a:graphicFrameLocks noGrp="1"/>
          </p:cNvGraphicFramePr>
          <p:nvPr>
            <p:extLst>
              <p:ext uri="{D42A27DB-BD31-4B8C-83A1-F6EECF244321}">
                <p14:modId xmlns:p14="http://schemas.microsoft.com/office/powerpoint/2010/main" val="1736188173"/>
              </p:ext>
            </p:extLst>
          </p:nvPr>
        </p:nvGraphicFramePr>
        <p:xfrm>
          <a:off x="1593360" y="967532"/>
          <a:ext cx="9005280" cy="4922937"/>
        </p:xfrm>
        <a:graphic>
          <a:graphicData uri="http://schemas.openxmlformats.org/drawingml/2006/table">
            <a:tbl>
              <a:tblPr firstRow="1" firstCol="1" bandRow="1">
                <a:noFill/>
                <a:tableStyleId>{5C22544A-7EE6-4342-B048-85BDC9FD1C3A}</a:tableStyleId>
              </a:tblPr>
              <a:tblGrid>
                <a:gridCol w="2251320">
                  <a:extLst>
                    <a:ext uri="{9D8B030D-6E8A-4147-A177-3AD203B41FA5}">
                      <a16:colId xmlns="" xmlns:a16="http://schemas.microsoft.com/office/drawing/2014/main" val="2060452341"/>
                    </a:ext>
                  </a:extLst>
                </a:gridCol>
                <a:gridCol w="2251320">
                  <a:extLst>
                    <a:ext uri="{9D8B030D-6E8A-4147-A177-3AD203B41FA5}">
                      <a16:colId xmlns="" xmlns:a16="http://schemas.microsoft.com/office/drawing/2014/main" val="1817018011"/>
                    </a:ext>
                  </a:extLst>
                </a:gridCol>
                <a:gridCol w="2251320">
                  <a:extLst>
                    <a:ext uri="{9D8B030D-6E8A-4147-A177-3AD203B41FA5}">
                      <a16:colId xmlns="" xmlns:a16="http://schemas.microsoft.com/office/drawing/2014/main" val="321917932"/>
                    </a:ext>
                  </a:extLst>
                </a:gridCol>
                <a:gridCol w="2251320">
                  <a:extLst>
                    <a:ext uri="{9D8B030D-6E8A-4147-A177-3AD203B41FA5}">
                      <a16:colId xmlns="" xmlns:a16="http://schemas.microsoft.com/office/drawing/2014/main" val="2201480249"/>
                    </a:ext>
                  </a:extLst>
                </a:gridCol>
              </a:tblGrid>
              <a:tr h="2063881">
                <a:tc>
                  <a:txBody>
                    <a:bodyPr/>
                    <a:lstStyle/>
                    <a:p>
                      <a:r>
                        <a:rPr lang="en-AU" sz="2600" b="1">
                          <a:ln>
                            <a:noFill/>
                          </a:ln>
                          <a:solidFill>
                            <a:schemeClr val="tx1">
                              <a:lumMod val="75000"/>
                              <a:lumOff val="25000"/>
                            </a:schemeClr>
                          </a:solidFill>
                          <a:effectLst>
                            <a:outerShdw blurRad="38100" dist="25400" dir="5400000" algn="ctr">
                              <a:srgbClr val="6E747A">
                                <a:alpha val="43000"/>
                              </a:srgbClr>
                            </a:outerShdw>
                          </a:effectLst>
                        </a:rPr>
                        <a:t>Contact with the group member</a:t>
                      </a:r>
                      <a:endParaRPr lang="en-AU" sz="26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201027" marT="201027" marB="20102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AU" sz="2600">
                          <a:ln>
                            <a:noFill/>
                          </a:ln>
                          <a:solidFill>
                            <a:schemeClr val="tx1">
                              <a:lumMod val="75000"/>
                              <a:lumOff val="25000"/>
                            </a:schemeClr>
                          </a:solidFill>
                          <a:effectLst>
                            <a:outerShdw blurRad="38100" dist="25400" dir="5400000" algn="ctr">
                              <a:srgbClr val="6E747A">
                                <a:alpha val="43000"/>
                              </a:srgbClr>
                            </a:outerShdw>
                          </a:effectLst>
                        </a:rPr>
                        <a:t>Contact with the client </a:t>
                      </a:r>
                      <a:endParaRPr lang="en-AU" sz="26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201027" marT="201027" marB="20102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AU" sz="2600">
                          <a:ln>
                            <a:noFill/>
                          </a:ln>
                          <a:solidFill>
                            <a:schemeClr val="tx1">
                              <a:lumMod val="75000"/>
                              <a:lumOff val="25000"/>
                            </a:schemeClr>
                          </a:solidFill>
                          <a:effectLst>
                            <a:outerShdw blurRad="38100" dist="25400" dir="5400000" algn="ctr">
                              <a:srgbClr val="6E747A">
                                <a:alpha val="43000"/>
                              </a:srgbClr>
                            </a:outerShdw>
                          </a:effectLst>
                        </a:rPr>
                        <a:t>Contact with tutor</a:t>
                      </a:r>
                      <a:endParaRPr lang="en-AU" sz="26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201027" marT="201027" marB="20102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AU" sz="2600">
                          <a:ln>
                            <a:noFill/>
                          </a:ln>
                          <a:solidFill>
                            <a:schemeClr val="tx1">
                              <a:lumMod val="75000"/>
                              <a:lumOff val="25000"/>
                            </a:schemeClr>
                          </a:solidFill>
                          <a:effectLst>
                            <a:outerShdw blurRad="38100" dist="25400" dir="5400000" algn="ctr">
                              <a:srgbClr val="6E747A">
                                <a:alpha val="43000"/>
                              </a:srgbClr>
                            </a:outerShdw>
                          </a:effectLst>
                        </a:rPr>
                        <a:t>Contact with supervisor </a:t>
                      </a:r>
                      <a:endParaRPr lang="en-AU" sz="26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201027" marT="201027" marB="20102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 xmlns:a16="http://schemas.microsoft.com/office/drawing/2014/main" val="1151215320"/>
                  </a:ext>
                </a:extLst>
              </a:tr>
              <a:tr h="714764">
                <a:tc>
                  <a:txBody>
                    <a:bodyPr/>
                    <a:lstStyle/>
                    <a:p>
                      <a:r>
                        <a:rPr lang="en-AU" sz="2100" b="1">
                          <a:solidFill>
                            <a:schemeClr val="tx1">
                              <a:lumMod val="75000"/>
                              <a:lumOff val="25000"/>
                            </a:schemeClr>
                          </a:solidFill>
                          <a:effectLst/>
                        </a:rPr>
                        <a:t>What’s app</a:t>
                      </a:r>
                      <a:endParaRPr lang="en-AU" sz="21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9050" cap="flat" cmpd="sng" algn="ctr">
                      <a:solidFill>
                        <a:srgbClr val="FFFFFF"/>
                      </a:solid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What’s app</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1337520669"/>
                  </a:ext>
                </a:extLst>
              </a:tr>
              <a:tr h="714764">
                <a:tc>
                  <a:txBody>
                    <a:bodyPr/>
                    <a:lstStyle/>
                    <a:p>
                      <a:r>
                        <a:rPr lang="en-AU" sz="2100" b="1">
                          <a:solidFill>
                            <a:schemeClr val="tx1">
                              <a:lumMod val="75000"/>
                              <a:lumOff val="25000"/>
                            </a:schemeClr>
                          </a:solidFill>
                          <a:effectLst/>
                        </a:rPr>
                        <a:t>Mobile phone</a:t>
                      </a:r>
                      <a:endParaRPr lang="en-AU" sz="21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Email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Adobe connect</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3207238182"/>
                  </a:ext>
                </a:extLst>
              </a:tr>
              <a:tr h="714764">
                <a:tc>
                  <a:txBody>
                    <a:bodyPr/>
                    <a:lstStyle/>
                    <a:p>
                      <a:r>
                        <a:rPr lang="en-AU" sz="2100" b="1">
                          <a:solidFill>
                            <a:schemeClr val="tx1">
                              <a:lumMod val="75000"/>
                              <a:lumOff val="25000"/>
                            </a:schemeClr>
                          </a:solidFill>
                          <a:effectLst/>
                        </a:rPr>
                        <a:t> </a:t>
                      </a:r>
                      <a:endParaRPr lang="en-AU" sz="21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r>
                        <a:rPr lang="en-AU" sz="2100">
                          <a:solidFill>
                            <a:schemeClr val="tx1">
                              <a:lumMod val="75000"/>
                              <a:lumOff val="25000"/>
                            </a:schemeClr>
                          </a:solidFill>
                          <a:effectLst/>
                        </a:rPr>
                        <a:t>Zoom</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Adobe connect</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86698411"/>
                  </a:ext>
                </a:extLst>
              </a:tr>
              <a:tr h="714764">
                <a:tc>
                  <a:txBody>
                    <a:bodyPr/>
                    <a:lstStyle/>
                    <a:p>
                      <a:r>
                        <a:rPr lang="en-AU" sz="2100" b="1">
                          <a:solidFill>
                            <a:schemeClr val="tx1">
                              <a:lumMod val="75000"/>
                              <a:lumOff val="25000"/>
                            </a:schemeClr>
                          </a:solidFill>
                          <a:effectLst/>
                        </a:rPr>
                        <a:t> </a:t>
                      </a:r>
                      <a:endParaRPr lang="en-AU" sz="21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9050" cap="flat" cmpd="sng" algn="ctr">
                      <a:solidFill>
                        <a:srgbClr val="FFFFFF"/>
                      </a:solidFill>
                      <a:prstDash val="solid"/>
                    </a:lnR>
                    <a:lnT w="12700" cmpd="sng">
                      <a:noFill/>
                      <a:prstDash val="solid"/>
                    </a:lnT>
                    <a:lnB w="12700" cmpd="sng">
                      <a:noFill/>
                      <a:prstDash val="solid"/>
                    </a:lnB>
                    <a:solidFill>
                      <a:srgbClr val="B4BCBE">
                        <a:alpha val="20000"/>
                      </a:srgbClr>
                    </a:solidFill>
                  </a:tcPr>
                </a:tc>
                <a:tc>
                  <a:txBody>
                    <a:bodyPr/>
                    <a:lstStyle/>
                    <a:p>
                      <a:r>
                        <a:rPr lang="en-AU" sz="2100">
                          <a:solidFill>
                            <a:schemeClr val="tx1">
                              <a:lumMod val="75000"/>
                              <a:lumOff val="25000"/>
                            </a:schemeClr>
                          </a:solidFill>
                          <a:effectLst/>
                        </a:rPr>
                        <a:t>Email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9050" cap="flat" cmpd="sng" algn="ctr">
                      <a:solidFill>
                        <a:srgbClr val="FFFFFF"/>
                      </a:solid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AU" sz="2100">
                          <a:solidFill>
                            <a:schemeClr val="tx1">
                              <a:lumMod val="75000"/>
                              <a:lumOff val="25000"/>
                            </a:schemeClr>
                          </a:solidFill>
                          <a:effectLst/>
                        </a:rPr>
                        <a:t> </a:t>
                      </a:r>
                      <a:endParaRPr lang="en-AU" sz="210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5046" marR="174224" marT="174224" marB="174224">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1410792965"/>
                  </a:ext>
                </a:extLst>
              </a:tr>
            </a:tbl>
          </a:graphicData>
        </a:graphic>
      </p:graphicFrame>
      <p:sp>
        <p:nvSpPr>
          <p:cNvPr id="6" name="TextBox 5">
            <a:extLst>
              <a:ext uri="{FF2B5EF4-FFF2-40B4-BE49-F238E27FC236}">
                <a16:creationId xmlns="" xmlns:a16="http://schemas.microsoft.com/office/drawing/2014/main" id="{5AE11A38-A557-41ED-A64C-9D25B8C4F86C}"/>
              </a:ext>
            </a:extLst>
          </p:cNvPr>
          <p:cNvSpPr txBox="1"/>
          <p:nvPr/>
        </p:nvSpPr>
        <p:spPr>
          <a:xfrm>
            <a:off x="1933648" y="160601"/>
            <a:ext cx="7607394" cy="800219"/>
          </a:xfrm>
          <a:prstGeom prst="rect">
            <a:avLst/>
          </a:prstGeom>
          <a:noFill/>
        </p:spPr>
        <p:txBody>
          <a:bodyPr wrap="square">
            <a:spAutoFit/>
          </a:bodyPr>
          <a:lstStyle/>
          <a:p>
            <a:r>
              <a:rPr lang="en-AU" sz="1800" i="1" dirty="0">
                <a:effectLst/>
                <a:latin typeface="Arial" panose="020B0604020202020204"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a:p>
            <a:pPr algn="ctr"/>
            <a:r>
              <a:rPr lang="en-AU" sz="2800" b="1" dirty="0">
                <a:solidFill>
                  <a:schemeClr val="tx2">
                    <a:lumMod val="90000"/>
                  </a:schemeClr>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Communication tools</a:t>
            </a:r>
            <a:endParaRPr lang="en-AU" sz="2800" dirty="0">
              <a:solidFill>
                <a:schemeClr val="tx2">
                  <a:lumMod val="9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911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 xmlns:a16="http://schemas.microsoft.com/office/drawing/2014/main" id="{E64CB04D-2AE7-4CE1-91F1-6BCA0CEB90F8}"/>
              </a:ext>
            </a:extLst>
          </p:cNvPr>
          <p:cNvPicPr/>
          <p:nvPr/>
        </p:nvPicPr>
        <p:blipFill rotWithShape="1">
          <a:blip r:embed="rId3">
            <a:extLst>
              <a:ext uri="{28A0092B-C50C-407E-A947-70E740481C1C}">
                <a14:useLocalDpi xmlns:a14="http://schemas.microsoft.com/office/drawing/2010/main" val="0"/>
              </a:ext>
            </a:extLst>
          </a:blip>
          <a:srcRect b="11765"/>
          <a:stretch/>
        </p:blipFill>
        <p:spPr bwMode="auto">
          <a:xfrm>
            <a:off x="20" y="10"/>
            <a:ext cx="12191980" cy="6857990"/>
          </a:xfrm>
          <a:prstGeom prst="rect">
            <a:avLst/>
          </a:prstGeom>
          <a:noFill/>
        </p:spPr>
      </p:pic>
    </p:spTree>
    <p:extLst>
      <p:ext uri="{BB962C8B-B14F-4D97-AF65-F5344CB8AC3E}">
        <p14:creationId xmlns:p14="http://schemas.microsoft.com/office/powerpoint/2010/main" val="3510245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 xmlns:a16="http://schemas.microsoft.com/office/drawing/2014/main" id="{A034C016-6C7E-46D0-9FE2-C15E97AAE510}"/>
              </a:ext>
            </a:extLst>
          </p:cNvPr>
          <p:cNvPicPr>
            <a:picLocks noChangeAspect="1"/>
          </p:cNvPicPr>
          <p:nvPr/>
        </p:nvPicPr>
        <p:blipFill>
          <a:blip r:embed="rId2"/>
          <a:stretch>
            <a:fillRect/>
          </a:stretch>
        </p:blipFill>
        <p:spPr>
          <a:xfrm>
            <a:off x="0" y="0"/>
            <a:ext cx="4775200" cy="6858000"/>
          </a:xfrm>
          <a:prstGeom prst="rect">
            <a:avLst/>
          </a:prstGeom>
        </p:spPr>
      </p:pic>
      <p:sp>
        <p:nvSpPr>
          <p:cNvPr id="5" name="TextBox 4">
            <a:extLst>
              <a:ext uri="{FF2B5EF4-FFF2-40B4-BE49-F238E27FC236}">
                <a16:creationId xmlns="" xmlns:a16="http://schemas.microsoft.com/office/drawing/2014/main" id="{67E795B7-B4A6-45CF-99A4-952C9BB7E42A}"/>
              </a:ext>
            </a:extLst>
          </p:cNvPr>
          <p:cNvSpPr txBox="1"/>
          <p:nvPr/>
        </p:nvSpPr>
        <p:spPr>
          <a:xfrm>
            <a:off x="5472546" y="1062243"/>
            <a:ext cx="3435927" cy="646331"/>
          </a:xfrm>
          <a:prstGeom prst="rect">
            <a:avLst/>
          </a:prstGeom>
          <a:noFill/>
        </p:spPr>
        <p:txBody>
          <a:bodyPr wrap="square">
            <a:spAutoFit/>
          </a:bodyPr>
          <a:lstStyle/>
          <a:p>
            <a:r>
              <a:rPr lang="en-AU" sz="3600" dirty="0">
                <a:solidFill>
                  <a:srgbClr val="92D050"/>
                </a:solidFill>
                <a:effectLst>
                  <a:outerShdw blurRad="38100" dist="38100" dir="2700000" algn="tl">
                    <a:srgbClr val="000000">
                      <a:alpha val="43137"/>
                    </a:srgbClr>
                  </a:outerShdw>
                </a:effectLst>
              </a:rPr>
              <a:t>Technical process </a:t>
            </a:r>
          </a:p>
        </p:txBody>
      </p:sp>
      <p:sp>
        <p:nvSpPr>
          <p:cNvPr id="9" name="TextBox 8">
            <a:extLst>
              <a:ext uri="{FF2B5EF4-FFF2-40B4-BE49-F238E27FC236}">
                <a16:creationId xmlns="" xmlns:a16="http://schemas.microsoft.com/office/drawing/2014/main" id="{B2915691-3359-4E01-A2BB-FF760113507E}"/>
              </a:ext>
            </a:extLst>
          </p:cNvPr>
          <p:cNvSpPr txBox="1"/>
          <p:nvPr/>
        </p:nvSpPr>
        <p:spPr>
          <a:xfrm>
            <a:off x="5343740" y="2600687"/>
            <a:ext cx="6094854" cy="2031325"/>
          </a:xfrm>
          <a:prstGeom prst="rect">
            <a:avLst/>
          </a:prstGeom>
          <a:noFill/>
        </p:spPr>
        <p:txBody>
          <a:bodyPr wrap="square">
            <a:spAutoFit/>
          </a:bodyPr>
          <a:lstStyle/>
          <a:p>
            <a:r>
              <a:rPr lang="en-AU" sz="1800" b="1" dirty="0">
                <a:solidFill>
                  <a:schemeClr val="tx2">
                    <a:lumMod val="90000"/>
                  </a:schemeClr>
                </a:solidFill>
                <a:latin typeface="Arial" panose="020B0604020202020204" pitchFamily="34" charset="0"/>
                <a:ea typeface="Times New Roman" panose="02020603050405020304" pitchFamily="18" charset="0"/>
              </a:rPr>
              <a:t>Planning:</a:t>
            </a:r>
            <a:r>
              <a:rPr lang="en-AU" sz="1800" dirty="0">
                <a:solidFill>
                  <a:schemeClr val="tx2">
                    <a:lumMod val="90000"/>
                  </a:schemeClr>
                </a:solidFill>
                <a:latin typeface="Arial" panose="020B0604020202020204" pitchFamily="34" charset="0"/>
                <a:ea typeface="Times New Roman" panose="02020603050405020304" pitchFamily="18" charset="0"/>
              </a:rPr>
              <a:t> we know the purpose and scope of the project. This may seem obvious but spending time up front can reduce the actual writing time as well as head off costly, significant changes during the project.  We did make sure to identify goals, existing resources (internal, </a:t>
            </a:r>
            <a:r>
              <a:rPr lang="en-AU" sz="1800" u="sng" dirty="0">
                <a:solidFill>
                  <a:schemeClr val="tx2">
                    <a:lumMod val="90000"/>
                  </a:schemeClr>
                </a:solidFill>
                <a:latin typeface="Arial" panose="020B0604020202020204" pitchFamily="34" charset="0"/>
                <a:ea typeface="Times New Roman" panose="02020603050405020304" pitchFamily="18" charset="0"/>
                <a:hlinkClick r:id="rId3">
                  <a:extLst>
                    <a:ext uri="{A12FA001-AC4F-418D-AE19-62706E023703}">
                      <ahyp:hlinkClr xmlns="" xmlns:ahyp="http://schemas.microsoft.com/office/drawing/2018/hyperlinkcolor" val="tx"/>
                    </a:ext>
                  </a:extLst>
                </a:hlinkClick>
              </a:rPr>
              <a:t>contract</a:t>
            </a:r>
            <a:r>
              <a:rPr lang="en-AU" sz="1800" dirty="0">
                <a:solidFill>
                  <a:schemeClr val="tx2">
                    <a:lumMod val="90000"/>
                  </a:schemeClr>
                </a:solidFill>
                <a:latin typeface="Arial" panose="020B0604020202020204" pitchFamily="34" charset="0"/>
                <a:ea typeface="Times New Roman" panose="02020603050405020304" pitchFamily="18" charset="0"/>
              </a:rPr>
              <a:t> or </a:t>
            </a:r>
            <a:r>
              <a:rPr lang="en-AU" sz="1800" u="sng" dirty="0">
                <a:solidFill>
                  <a:schemeClr val="tx2">
                    <a:lumMod val="90000"/>
                  </a:schemeClr>
                </a:solidFill>
                <a:latin typeface="Arial" panose="020B0604020202020204" pitchFamily="34" charset="0"/>
                <a:ea typeface="Times New Roman" panose="02020603050405020304" pitchFamily="18" charset="0"/>
                <a:hlinkClick r:id="rId4">
                  <a:extLst>
                    <a:ext uri="{A12FA001-AC4F-418D-AE19-62706E023703}">
                      <ahyp:hlinkClr xmlns="" xmlns:ahyp="http://schemas.microsoft.com/office/drawing/2018/hyperlinkcolor" val="tx"/>
                    </a:ext>
                  </a:extLst>
                </a:hlinkClick>
              </a:rPr>
              <a:t>outsourcing</a:t>
            </a:r>
            <a:r>
              <a:rPr lang="en-AU" sz="1800" dirty="0">
                <a:solidFill>
                  <a:schemeClr val="tx2">
                    <a:lumMod val="90000"/>
                  </a:schemeClr>
                </a:solidFill>
                <a:latin typeface="Arial" panose="020B0604020202020204" pitchFamily="34" charset="0"/>
                <a:ea typeface="Times New Roman" panose="02020603050405020304" pitchFamily="18" charset="0"/>
              </a:rPr>
              <a:t>), style guides, deadlines, costs, and final deliverables.</a:t>
            </a:r>
            <a:endParaRPr lang="en-AU" dirty="0">
              <a:solidFill>
                <a:schemeClr val="tx2">
                  <a:lumMod val="90000"/>
                </a:schemeClr>
              </a:solidFill>
            </a:endParaRPr>
          </a:p>
        </p:txBody>
      </p:sp>
    </p:spTree>
    <p:extLst>
      <p:ext uri="{BB962C8B-B14F-4D97-AF65-F5344CB8AC3E}">
        <p14:creationId xmlns:p14="http://schemas.microsoft.com/office/powerpoint/2010/main" val="21334600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Angles</Template>
  <TotalTime>50</TotalTime>
  <Words>811</Words>
  <Application>Microsoft Office PowerPoint</Application>
  <PresentationFormat>Custom</PresentationFormat>
  <Paragraphs>190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Angles</vt:lpstr>
      <vt:lpstr>Project 1: Development demonstration</vt:lpstr>
      <vt:lpstr>PowerPoint Presentation</vt:lpstr>
      <vt:lpstr>PowerPoint Presentation</vt:lpstr>
      <vt:lpstr>Roles and 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THE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Development demonstration</dc:title>
  <dc:creator>Mohammad Tamzidul Haque</dc:creator>
  <cp:lastModifiedBy>Asus</cp:lastModifiedBy>
  <cp:revision>5</cp:revision>
  <dcterms:created xsi:type="dcterms:W3CDTF">2020-09-18T01:24:49Z</dcterms:created>
  <dcterms:modified xsi:type="dcterms:W3CDTF">2020-09-18T03:44:18Z</dcterms:modified>
</cp:coreProperties>
</file>